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6"/>
  </p:notesMasterIdLst>
  <p:handoutMasterIdLst>
    <p:handoutMasterId r:id="rId27"/>
  </p:handoutMasterIdLst>
  <p:sldIdLst>
    <p:sldId id="256" r:id="rId2"/>
    <p:sldId id="277" r:id="rId3"/>
    <p:sldId id="286" r:id="rId4"/>
    <p:sldId id="278" r:id="rId5"/>
    <p:sldId id="279" r:id="rId6"/>
    <p:sldId id="280" r:id="rId7"/>
    <p:sldId id="281" r:id="rId8"/>
    <p:sldId id="282" r:id="rId9"/>
    <p:sldId id="283" r:id="rId10"/>
    <p:sldId id="284" r:id="rId11"/>
    <p:sldId id="288" r:id="rId12"/>
    <p:sldId id="285" r:id="rId13"/>
    <p:sldId id="289" r:id="rId14"/>
    <p:sldId id="290" r:id="rId15"/>
    <p:sldId id="287" r:id="rId16"/>
    <p:sldId id="291" r:id="rId17"/>
    <p:sldId id="292" r:id="rId18"/>
    <p:sldId id="293" r:id="rId19"/>
    <p:sldId id="294" r:id="rId20"/>
    <p:sldId id="295" r:id="rId21"/>
    <p:sldId id="296" r:id="rId22"/>
    <p:sldId id="297" r:id="rId23"/>
    <p:sldId id="298" r:id="rId24"/>
    <p:sldId id="276" r:id="rId25"/>
  </p:sldIdLst>
  <p:sldSz cx="9144000" cy="5143500" type="screen16x9"/>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2D4C479-99D8-4863-93C8-4E48005776C9}">
          <p14:sldIdLst>
            <p14:sldId id="256"/>
            <p14:sldId id="277"/>
            <p14:sldId id="286"/>
          </p14:sldIdLst>
        </p14:section>
        <p14:section name="Surrey" id="{58B9676A-27B0-47F4-BE34-92D020000F57}">
          <p14:sldIdLst>
            <p14:sldId id="278"/>
            <p14:sldId id="279"/>
            <p14:sldId id="280"/>
            <p14:sldId id="281"/>
            <p14:sldId id="282"/>
          </p14:sldIdLst>
        </p14:section>
        <p14:section name="The Data" id="{1D24CDF3-40CE-46A2-98F5-1854D806926A}">
          <p14:sldIdLst>
            <p14:sldId id="283"/>
            <p14:sldId id="284"/>
            <p14:sldId id="288"/>
            <p14:sldId id="285"/>
            <p14:sldId id="289"/>
            <p14:sldId id="290"/>
            <p14:sldId id="287"/>
            <p14:sldId id="291"/>
            <p14:sldId id="292"/>
            <p14:sldId id="293"/>
            <p14:sldId id="294"/>
            <p14:sldId id="295"/>
            <p14:sldId id="296"/>
            <p14:sldId id="297"/>
            <p14:sldId id="298"/>
          </p14:sldIdLst>
        </p14:section>
        <p14:section name="Credits" id="{8452CC7E-45CF-46B2-8E5D-7ED8AA9A2053}">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2629" autoAdjust="0"/>
  </p:normalViewPr>
  <p:slideViewPr>
    <p:cSldViewPr>
      <p:cViewPr varScale="1">
        <p:scale>
          <a:sx n="62" d="100"/>
          <a:sy n="62" d="100"/>
        </p:scale>
        <p:origin x="-2874"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3550"/>
          </a:xfrm>
          <a:prstGeom prst="rect">
            <a:avLst/>
          </a:prstGeom>
        </p:spPr>
        <p:txBody>
          <a:bodyPr vert="horz" lIns="92665" tIns="46333" rIns="92665" bIns="46333" rtlCol="0"/>
          <a:lstStyle>
            <a:lvl1pPr algn="r">
              <a:defRPr sz="1200"/>
            </a:lvl1pPr>
          </a:lstStyle>
          <a:p>
            <a:fld id="{D8C158D9-5115-4B05-A811-3F59ECE88A8E}" type="datetimeFigureOut">
              <a:rPr lang="en-US" smtClean="0"/>
              <a:t>6/1/2013</a:t>
            </a:fld>
            <a:endParaRPr lang="en-US"/>
          </a:p>
        </p:txBody>
      </p:sp>
      <p:sp>
        <p:nvSpPr>
          <p:cNvPr id="4" name="Footer Placeholder 3"/>
          <p:cNvSpPr>
            <a:spLocks noGrp="1"/>
          </p:cNvSpPr>
          <p:nvPr>
            <p:ph type="ftr" sz="quarter" idx="2"/>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805841"/>
            <a:ext cx="3010323" cy="463550"/>
          </a:xfrm>
          <a:prstGeom prst="rect">
            <a:avLst/>
          </a:prstGeom>
        </p:spPr>
        <p:txBody>
          <a:bodyPr vert="horz" lIns="92665" tIns="46333" rIns="92665" bIns="46333" rtlCol="0" anchor="b"/>
          <a:lstStyle>
            <a:lvl1pPr algn="r">
              <a:defRPr sz="1200"/>
            </a:lvl1pPr>
          </a:lstStyle>
          <a:p>
            <a:fld id="{AE196FC4-7257-44C5-8C3E-47573A4D3445}" type="slidenum">
              <a:rPr lang="en-US" smtClean="0"/>
              <a:t>‹#›</a:t>
            </a:fld>
            <a:endParaRPr lang="en-US"/>
          </a:p>
        </p:txBody>
      </p:sp>
    </p:spTree>
    <p:extLst>
      <p:ext uri="{BB962C8B-B14F-4D97-AF65-F5344CB8AC3E}">
        <p14:creationId xmlns:p14="http://schemas.microsoft.com/office/powerpoint/2010/main" val="146895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a:defRPr sz="1200"/>
            </a:lvl1pPr>
          </a:lstStyle>
          <a:p>
            <a:fld id="{2CD356C4-44BF-4690-BB81-98AB0A2496BB}" type="datetimeFigureOut">
              <a:rPr lang="en-US" smtClean="0"/>
              <a:t>6/1/2013</a:t>
            </a:fld>
            <a:endParaRPr lang="en-US"/>
          </a:p>
        </p:txBody>
      </p:sp>
      <p:sp>
        <p:nvSpPr>
          <p:cNvPr id="4" name="Slide Image Placeholder 3"/>
          <p:cNvSpPr>
            <a:spLocks noGrp="1" noRot="1" noChangeAspect="1"/>
          </p:cNvSpPr>
          <p:nvPr>
            <p:ph type="sldImg" idx="2"/>
          </p:nvPr>
        </p:nvSpPr>
        <p:spPr>
          <a:xfrm>
            <a:off x="384175" y="695325"/>
            <a:ext cx="6178550" cy="3476625"/>
          </a:xfrm>
          <a:prstGeom prst="rect">
            <a:avLst/>
          </a:prstGeom>
          <a:noFill/>
          <a:ln w="12700">
            <a:solidFill>
              <a:prstClr val="black"/>
            </a:solidFill>
          </a:ln>
        </p:spPr>
        <p:txBody>
          <a:bodyPr vert="horz" lIns="92665" tIns="46333" rIns="92665" bIns="46333" rtlCol="0" anchor="ctr"/>
          <a:lstStyle/>
          <a:p>
            <a:endParaRPr lang="en-US"/>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a:defRPr sz="1200"/>
            </a:lvl1pPr>
          </a:lstStyle>
          <a:p>
            <a:fld id="{53DEF881-EE0D-4A15-8584-0F9CFC07A44B}" type="slidenum">
              <a:rPr lang="en-US" smtClean="0"/>
              <a:t>‹#›</a:t>
            </a:fld>
            <a:endParaRPr lang="en-US"/>
          </a:p>
        </p:txBody>
      </p:sp>
    </p:spTree>
    <p:extLst>
      <p:ext uri="{BB962C8B-B14F-4D97-AF65-F5344CB8AC3E}">
        <p14:creationId xmlns:p14="http://schemas.microsoft.com/office/powerpoint/2010/main" val="248764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95325"/>
            <a:ext cx="6178550" cy="3476625"/>
          </a:xfrm>
        </p:spPr>
      </p:sp>
      <p:sp>
        <p:nvSpPr>
          <p:cNvPr id="3" name="Notes Placeholder 2"/>
          <p:cNvSpPr>
            <a:spLocks noGrp="1"/>
          </p:cNvSpPr>
          <p:nvPr>
            <p:ph type="body" idx="1"/>
          </p:nvPr>
        </p:nvSpPr>
        <p:spPr/>
        <p:txBody>
          <a:bodyPr/>
          <a:lstStyle/>
          <a:p>
            <a:r>
              <a:rPr lang="en-US" dirty="0" smtClean="0"/>
              <a:t>Hello</a:t>
            </a:r>
          </a:p>
          <a:p>
            <a:r>
              <a:rPr lang="en-US" dirty="0" smtClean="0"/>
              <a:t>Name</a:t>
            </a:r>
          </a:p>
          <a:p>
            <a:r>
              <a:rPr lang="en-US" dirty="0" smtClean="0"/>
              <a:t>Introduce </a:t>
            </a:r>
            <a:r>
              <a:rPr lang="en-US" dirty="0" smtClean="0"/>
              <a:t>self</a:t>
            </a:r>
          </a:p>
          <a:p>
            <a:endParaRPr lang="en-US" dirty="0" smtClean="0"/>
          </a:p>
          <a:p>
            <a:r>
              <a:rPr lang="en-US" dirty="0" smtClean="0"/>
              <a:t>Addresses! Imports!</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1</a:t>
            </a:fld>
            <a:endParaRPr lang="en-US"/>
          </a:p>
        </p:txBody>
      </p:sp>
    </p:spTree>
    <p:extLst>
      <p:ext uri="{BB962C8B-B14F-4D97-AF65-F5344CB8AC3E}">
        <p14:creationId xmlns:p14="http://schemas.microsoft.com/office/powerpoint/2010/main" val="281417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POI is a non-empty shop or amenity tag</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19</a:t>
            </a:fld>
            <a:endParaRPr lang="en-US"/>
          </a:p>
        </p:txBody>
      </p:sp>
    </p:spTree>
    <p:extLst>
      <p:ext uri="{BB962C8B-B14F-4D97-AF65-F5344CB8AC3E}">
        <p14:creationId xmlns:p14="http://schemas.microsoft.com/office/powerpoint/2010/main" val="248872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4500 addressed buildings and 1200</a:t>
            </a:r>
            <a:r>
              <a:rPr lang="en-US" baseline="0" dirty="0" smtClean="0"/>
              <a:t> addressed POIs</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20</a:t>
            </a:fld>
            <a:endParaRPr lang="en-US"/>
          </a:p>
        </p:txBody>
      </p:sp>
    </p:spTree>
    <p:extLst>
      <p:ext uri="{BB962C8B-B14F-4D97-AF65-F5344CB8AC3E}">
        <p14:creationId xmlns:p14="http://schemas.microsoft.com/office/powerpoint/2010/main" val="557350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24</a:t>
            </a:fld>
            <a:endParaRPr lang="en-US"/>
          </a:p>
        </p:txBody>
      </p:sp>
    </p:spTree>
    <p:extLst>
      <p:ext uri="{BB962C8B-B14F-4D97-AF65-F5344CB8AC3E}">
        <p14:creationId xmlns:p14="http://schemas.microsoft.com/office/powerpoint/2010/main" val="225859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in late 2010 I imported addresses in surrey </a:t>
            </a:r>
            <a:r>
              <a:rPr lang="en-US" baseline="0" dirty="0" err="1" smtClean="0"/>
              <a:t>bc</a:t>
            </a:r>
            <a:endParaRPr lang="en-US" baseline="0" dirty="0" smtClean="0"/>
          </a:p>
          <a:p>
            <a:endParaRPr lang="en-US" baseline="0" dirty="0" smtClean="0"/>
          </a:p>
          <a:p>
            <a:r>
              <a:rPr lang="en-US" baseline="0" dirty="0" smtClean="0"/>
              <a:t>As yet </a:t>
            </a:r>
            <a:r>
              <a:rPr lang="en-US" baseline="0" dirty="0" err="1" smtClean="0"/>
              <a:t>unreviewed</a:t>
            </a:r>
            <a:endParaRPr lang="en-US" baseline="0" dirty="0" smtClean="0"/>
          </a:p>
          <a:p>
            <a:endParaRPr lang="en-US" baseline="0" dirty="0" smtClean="0"/>
          </a:p>
          <a:p>
            <a:r>
              <a:rPr lang="en-US" baseline="0" dirty="0" smtClean="0"/>
              <a:t>Best practices at the time, relatively little would be changed today</a:t>
            </a:r>
          </a:p>
          <a:p>
            <a:endParaRPr lang="en-US" baseline="0" dirty="0" smtClean="0"/>
          </a:p>
          <a:p>
            <a:r>
              <a:rPr lang="en-US" baseline="0" dirty="0" smtClean="0"/>
              <a:t>Analysis here based on late may osm data as well as pre/post import data, done with osm2pgsql with a custom style that got rid of everything except POIs and addresses</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a:t>
            </a:fld>
            <a:endParaRPr lang="en-US"/>
          </a:p>
        </p:txBody>
      </p:sp>
    </p:spTree>
    <p:extLst>
      <p:ext uri="{BB962C8B-B14F-4D97-AF65-F5344CB8AC3E}">
        <p14:creationId xmlns:p14="http://schemas.microsoft.com/office/powerpoint/2010/main" val="155649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you’re not familiar</a:t>
            </a:r>
            <a:r>
              <a:rPr lang="en-US" baseline="0" dirty="0" smtClean="0"/>
              <a:t> with surrey, a brief overview</a:t>
            </a:r>
          </a:p>
          <a:p>
            <a:endParaRPr lang="en-US" baseline="0" dirty="0" smtClean="0"/>
          </a:p>
          <a:p>
            <a:r>
              <a:rPr lang="en-US" baseline="0" dirty="0" smtClean="0"/>
              <a:t>It’s a big city, really 3 or 4 smaller cities</a:t>
            </a:r>
          </a:p>
          <a:p>
            <a:endParaRPr lang="en-US" baseline="0" dirty="0" smtClean="0"/>
          </a:p>
          <a:p>
            <a:r>
              <a:rPr lang="en-US" baseline="0" dirty="0" smtClean="0"/>
              <a:t>It borders 2 cities, but it borders the US border, ocean and </a:t>
            </a:r>
            <a:r>
              <a:rPr lang="en-US" baseline="0" dirty="0" err="1" smtClean="0"/>
              <a:t>fraser</a:t>
            </a:r>
            <a:r>
              <a:rPr lang="en-US" baseline="0" dirty="0" smtClean="0"/>
              <a:t> river</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4</a:t>
            </a:fld>
            <a:endParaRPr lang="en-US"/>
          </a:p>
        </p:txBody>
      </p:sp>
    </p:spTree>
    <p:extLst>
      <p:ext uri="{BB962C8B-B14F-4D97-AF65-F5344CB8AC3E}">
        <p14:creationId xmlns:p14="http://schemas.microsoft.com/office/powerpoint/2010/main" val="407689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a third</a:t>
            </a:r>
            <a:r>
              <a:rPr lang="en-US" baseline="0" dirty="0" smtClean="0"/>
              <a:t> of surrey is farmland. Mostly smaller stuff, not giant wheat farms.</a:t>
            </a:r>
          </a:p>
          <a:p>
            <a:r>
              <a:rPr lang="en-US" baseline="0" dirty="0" smtClean="0"/>
              <a:t>This farmland has a low mapper interest, but it also has a low object density and there aren’t many addresses there</a:t>
            </a:r>
          </a:p>
        </p:txBody>
      </p:sp>
      <p:sp>
        <p:nvSpPr>
          <p:cNvPr id="4" name="Slide Number Placeholder 3"/>
          <p:cNvSpPr>
            <a:spLocks noGrp="1"/>
          </p:cNvSpPr>
          <p:nvPr>
            <p:ph type="sldNum" sz="quarter" idx="10"/>
          </p:nvPr>
        </p:nvSpPr>
        <p:spPr/>
        <p:txBody>
          <a:bodyPr/>
          <a:lstStyle/>
          <a:p>
            <a:fld id="{53DEF881-EE0D-4A15-8584-0F9CFC07A44B}" type="slidenum">
              <a:rPr lang="en-US" smtClean="0"/>
              <a:t>5</a:t>
            </a:fld>
            <a:endParaRPr lang="en-US"/>
          </a:p>
        </p:txBody>
      </p:sp>
    </p:spTree>
    <p:extLst>
      <p:ext uri="{BB962C8B-B14F-4D97-AF65-F5344CB8AC3E}">
        <p14:creationId xmlns:p14="http://schemas.microsoft.com/office/powerpoint/2010/main" val="320072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2010 surrey released open data under </a:t>
            </a:r>
            <a:r>
              <a:rPr lang="en-US" baseline="0" dirty="0" err="1" smtClean="0"/>
              <a:t>pddl</a:t>
            </a:r>
            <a:endParaRPr lang="en-US" baseline="0" dirty="0" smtClean="0"/>
          </a:p>
          <a:p>
            <a:endParaRPr lang="en-US" baseline="0" dirty="0" smtClean="0"/>
          </a:p>
          <a:p>
            <a:r>
              <a:rPr lang="en-US" baseline="0" dirty="0" smtClean="0"/>
              <a:t>Useful aerial imagery and contours from LIDAR</a:t>
            </a:r>
          </a:p>
          <a:p>
            <a:r>
              <a:rPr lang="en-US" baseline="0" dirty="0" smtClean="0"/>
              <a:t>Roads and waterways data which might be useful at some point</a:t>
            </a:r>
          </a:p>
          <a:p>
            <a:r>
              <a:rPr lang="en-US" baseline="0" dirty="0" smtClean="0"/>
              <a:t>Assorted other less useful data</a:t>
            </a:r>
          </a:p>
          <a:p>
            <a:r>
              <a:rPr lang="en-US" baseline="0" dirty="0" smtClean="0"/>
              <a:t>And addresses</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9</a:t>
            </a:fld>
            <a:endParaRPr lang="en-US"/>
          </a:p>
        </p:txBody>
      </p:sp>
    </p:spTree>
    <p:extLst>
      <p:ext uri="{BB962C8B-B14F-4D97-AF65-F5344CB8AC3E}">
        <p14:creationId xmlns:p14="http://schemas.microsoft.com/office/powerpoint/2010/main" val="375397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position data was excellent with very few</a:t>
            </a:r>
            <a:r>
              <a:rPr lang="en-US" baseline="0" dirty="0" smtClean="0"/>
              <a:t> problems</a:t>
            </a:r>
          </a:p>
          <a:p>
            <a:endParaRPr lang="en-US" baseline="0" dirty="0" smtClean="0"/>
          </a:p>
          <a:p>
            <a:r>
              <a:rPr lang="en-US" baseline="0" dirty="0" smtClean="0"/>
              <a:t>There were a few issues I had but they were quite minor, nothing like the spaghetti explosions in parts of TIGER</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10</a:t>
            </a:fld>
            <a:endParaRPr lang="en-US"/>
          </a:p>
        </p:txBody>
      </p:sp>
    </p:spTree>
    <p:extLst>
      <p:ext uri="{BB962C8B-B14F-4D97-AF65-F5344CB8AC3E}">
        <p14:creationId xmlns:p14="http://schemas.microsoft.com/office/powerpoint/2010/main" val="280898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shapefile</a:t>
            </a:r>
            <a:r>
              <a:rPr lang="en-US" baseline="0" dirty="0" smtClean="0"/>
              <a:t> attributes were fairly standard. There were three mistakes made here. The first was a caps issue on streets like McDonald. The other was including the address ID. As I’ve been working on code to update the address, I’ve realized that it’s useless. You have to code assuming people have added new addresses, so you can’t use it, even though the city keeps it stable and uses it as </a:t>
            </a:r>
            <a:r>
              <a:rPr lang="en-US" baseline="0" dirty="0" err="1" smtClean="0"/>
              <a:t>aprimary</a:t>
            </a:r>
            <a:r>
              <a:rPr lang="en-US" baseline="0" dirty="0" smtClean="0"/>
              <a:t> key. Fortunately, we can use the address itself like a primary key. The other is I could of chosen a better name for </a:t>
            </a:r>
            <a:r>
              <a:rPr lang="en-US" baseline="0" dirty="0" err="1" smtClean="0"/>
              <a:t>surrey:date</a:t>
            </a:r>
            <a:endParaRPr lang="en-US" baseline="0" dirty="0" smtClean="0"/>
          </a:p>
          <a:p>
            <a:endParaRPr lang="en-US" baseline="0" dirty="0" smtClean="0"/>
          </a:p>
          <a:p>
            <a:r>
              <a:rPr lang="en-US" baseline="0" dirty="0" smtClean="0"/>
              <a:t>I’ll also note that STATUS is going to cause a headache in the future since it’s being dropped by the city, but overall the tagging was pretty much perfect</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12</a:t>
            </a:fld>
            <a:endParaRPr lang="en-US"/>
          </a:p>
        </p:txBody>
      </p:sp>
    </p:spTree>
    <p:extLst>
      <p:ext uri="{BB962C8B-B14F-4D97-AF65-F5344CB8AC3E}">
        <p14:creationId xmlns:p14="http://schemas.microsoft.com/office/powerpoint/2010/main" val="319908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a:t>
            </a:r>
            <a:r>
              <a:rPr lang="en-US" baseline="0" dirty="0" smtClean="0"/>
              <a:t> very well to import, but what I’ve described might of well as been fed into </a:t>
            </a:r>
            <a:r>
              <a:rPr lang="en-US" baseline="0" dirty="0" err="1" smtClean="0"/>
              <a:t>nominatim</a:t>
            </a:r>
            <a:r>
              <a:rPr lang="en-US" baseline="0" dirty="0" smtClean="0"/>
              <a:t> as another source like TIGER files are used when OSM doesn’t have the address, and it would have been easier to update too. If it’s in OSM and not being edited, it’s pointless</a:t>
            </a:r>
          </a:p>
          <a:p>
            <a:endParaRPr lang="en-US" baseline="0" dirty="0" smtClean="0"/>
          </a:p>
          <a:p>
            <a:r>
              <a:rPr lang="en-US" baseline="0" dirty="0" smtClean="0"/>
              <a:t>Importing a bunch of address data that is never touched will just create untouched addresses like TIGER deserts</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14</a:t>
            </a:fld>
            <a:endParaRPr lang="en-US"/>
          </a:p>
        </p:txBody>
      </p:sp>
    </p:spTree>
    <p:extLst>
      <p:ext uri="{BB962C8B-B14F-4D97-AF65-F5344CB8AC3E}">
        <p14:creationId xmlns:p14="http://schemas.microsoft.com/office/powerpoint/2010/main" val="250390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metrics were considered</a:t>
            </a:r>
          </a:p>
          <a:p>
            <a:endParaRPr lang="en-US" dirty="0" smtClean="0"/>
          </a:p>
          <a:p>
            <a:r>
              <a:rPr lang="en-US" dirty="0" smtClean="0"/>
              <a:t>Addresses merged with other data. When</a:t>
            </a:r>
            <a:r>
              <a:rPr lang="en-US" baseline="0" dirty="0" smtClean="0"/>
              <a:t> collecting addresses they normally go on the same node or way as some kind of POI or building</a:t>
            </a:r>
          </a:p>
          <a:p>
            <a:endParaRPr lang="en-US" baseline="0" dirty="0" smtClean="0"/>
          </a:p>
          <a:p>
            <a:r>
              <a:rPr lang="en-US" baseline="0" dirty="0" smtClean="0"/>
              <a:t>Addresses deleted. I don’t consider if a particular deletion is good or bad, but it’s important that users aren’t afraid to deleted the data if there’s been demolitions or redevelopment. We need the QA tools to determine if the deletions are good or bad, but that’s a separate matter</a:t>
            </a:r>
          </a:p>
          <a:p>
            <a:endParaRPr lang="en-US" baseline="0" dirty="0" smtClean="0"/>
          </a:p>
          <a:p>
            <a:r>
              <a:rPr lang="en-US" baseline="0" dirty="0" smtClean="0"/>
              <a:t>Duplicate addresses added. This occurs somewhat with normal mapping and isn’t specific to imported addresses</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16</a:t>
            </a:fld>
            <a:endParaRPr lang="en-US"/>
          </a:p>
        </p:txBody>
      </p:sp>
    </p:spTree>
    <p:extLst>
      <p:ext uri="{BB962C8B-B14F-4D97-AF65-F5344CB8AC3E}">
        <p14:creationId xmlns:p14="http://schemas.microsoft.com/office/powerpoint/2010/main" val="25039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fld id="{451DEABC-D766-4322-8E78-B830FAE35C72}" type="datetime4">
              <a:rPr lang="en-US" smtClean="0"/>
              <a:pPr/>
              <a:t>June 1, 2013</a:t>
            </a:fld>
            <a:endParaRPr lang="en-US" dirty="0"/>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June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34A8E1CE-37F8-4102-8DF9-852A0A51F293}" type="datetime4">
              <a:rPr lang="en-US" smtClean="0"/>
              <a:pPr/>
              <a:t>June 1, 2013</a:t>
            </a:fld>
            <a:endParaRPr lang="en-US"/>
          </a:p>
        </p:txBody>
      </p:sp>
      <p:sp>
        <p:nvSpPr>
          <p:cNvPr id="5" name="Footer Placeholder 4"/>
          <p:cNvSpPr>
            <a:spLocks noGrp="1"/>
          </p:cNvSpPr>
          <p:nvPr>
            <p:ph type="ftr" sz="quarter" idx="11"/>
          </p:nvPr>
        </p:nvSpPr>
        <p:spPr>
          <a:xfrm>
            <a:off x="457202" y="4686156"/>
            <a:ext cx="5573483" cy="273844"/>
          </a:xfrm>
        </p:spPr>
        <p:txBody>
          <a:bodyPr/>
          <a:lstStyle/>
          <a:p>
            <a:endParaRPr lang="en-US"/>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F38DF745-7D3F-47F4-83A3-874385CFAA6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333F43-3E86-47E4-BFBB-2476D384E1C6}" type="datetime4">
              <a:rPr lang="en-US" smtClean="0"/>
              <a:pPr/>
              <a:t>June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51663BA-01FC-4367-B6F3-ABB2645D55F1}" type="datetime4">
              <a:rPr lang="en-US" smtClean="0"/>
              <a:pPr/>
              <a:t>June 1, 2013</a:t>
            </a:fld>
            <a:endParaRPr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fld id="{F38DF745-7D3F-47F4-83A3-874385CFAA6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9B19C71-EC74-44AF-B27E-FC7DC3C3A61D}" type="datetime4">
              <a:rPr lang="en-US" smtClean="0"/>
              <a:pPr/>
              <a:t>June 1, 2013</a:t>
            </a:fld>
            <a:endParaRPr lang="en-US"/>
          </a:p>
        </p:txBody>
      </p:sp>
      <p:sp>
        <p:nvSpPr>
          <p:cNvPr id="10" name="Slide Number Placeholder 9"/>
          <p:cNvSpPr>
            <a:spLocks noGrp="1"/>
          </p:cNvSpPr>
          <p:nvPr>
            <p:ph type="sldNum" sz="quarter" idx="16"/>
          </p:nvPr>
        </p:nvSpPr>
        <p:spPr/>
        <p:txBody>
          <a:bodyPr rtlCol="0"/>
          <a:lstStyle/>
          <a:p>
            <a:fld id="{F38DF745-7D3F-47F4-83A3-874385CFAA6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A5CDA29-3CBE-48EA-92AE-A996835462BA}" type="datetime4">
              <a:rPr lang="en-US" smtClean="0"/>
              <a:pPr/>
              <a:t>June 1, 2013</a:t>
            </a:fld>
            <a:endParaRPr lang="en-US"/>
          </a:p>
        </p:txBody>
      </p:sp>
      <p:sp>
        <p:nvSpPr>
          <p:cNvPr id="12" name="Slide Number Placeholder 11"/>
          <p:cNvSpPr>
            <a:spLocks noGrp="1"/>
          </p:cNvSpPr>
          <p:nvPr>
            <p:ph type="sldNum" sz="quarter" idx="16"/>
          </p:nvPr>
        </p:nvSpPr>
        <p:spPr/>
        <p:txBody>
          <a:bodyPr rtlCol="0"/>
          <a:lstStyle/>
          <a:p>
            <a:fld id="{F38DF745-7D3F-47F4-83A3-874385CFAA6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June 1,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June 1,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38DF745-7D3F-47F4-83A3-874385CFAA6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AD5615-7F4F-4584-84D5-CC95918C321F}" type="datetime4">
              <a:rPr lang="en-US" smtClean="0"/>
              <a:pPr/>
              <a:t>June 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76EEA923-9BEE-48CE-9F28-5B525F399BAD}" type="datetime4">
              <a:rPr lang="en-US" smtClean="0"/>
              <a:pPr/>
              <a:t>June 1, 2013</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fld id="{F38DF745-7D3F-47F4-83A3-874385CFAA69}" type="slidenum">
              <a:rPr lang="en-US" smtClean="0"/>
              <a:pPr/>
              <a:t>‹#›</a:t>
            </a:fld>
            <a:endParaRPr lang="en-US"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17D0EFEE-2756-4A20-BF2A-63F0A94F99AC}" type="datetime4">
              <a:rPr lang="en-US" smtClean="0"/>
              <a:pPr/>
              <a:t>June 1, 2013</a:t>
            </a:fld>
            <a:endParaRPr lang="en-US" dirty="0"/>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pnorman/addressmer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enorman@mac.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Surrey address Import</a:t>
            </a:r>
            <a:endParaRPr lang="en-US" dirty="0"/>
          </a:p>
        </p:txBody>
      </p:sp>
      <p:sp>
        <p:nvSpPr>
          <p:cNvPr id="3" name="Subtitle 2"/>
          <p:cNvSpPr>
            <a:spLocks noGrp="1"/>
          </p:cNvSpPr>
          <p:nvPr>
            <p:ph type="subTitle" idx="1"/>
          </p:nvPr>
        </p:nvSpPr>
        <p:spPr/>
        <p:txBody>
          <a:bodyPr>
            <a:normAutofit/>
          </a:bodyPr>
          <a:lstStyle/>
          <a:p>
            <a:r>
              <a:rPr lang="en-US" sz="900" dirty="0" smtClean="0"/>
              <a:t>SOTM-US 2013</a:t>
            </a:r>
          </a:p>
          <a:p>
            <a:r>
              <a:rPr lang="en-US" sz="900" dirty="0" smtClean="0"/>
              <a:t>www.osm.org/pnorman</a:t>
            </a:r>
          </a:p>
        </p:txBody>
      </p:sp>
      <p:sp>
        <p:nvSpPr>
          <p:cNvPr id="4" name="Slide Number Placeholder 3"/>
          <p:cNvSpPr>
            <a:spLocks noGrp="1"/>
          </p:cNvSpPr>
          <p:nvPr>
            <p:ph type="sldNum" sz="quarter" idx="12"/>
          </p:nvPr>
        </p:nvSpPr>
        <p:spPr/>
        <p:txBody>
          <a:bodyPr>
            <a:normAutofit lnSpcReduction="10000"/>
          </a:bodyPr>
          <a:lstStyle/>
          <a:p>
            <a:fld id="{F38DF745-7D3F-47F4-83A3-874385CFAA69}" type="slidenum">
              <a:rPr lang="en-US" smtClean="0"/>
              <a:pPr/>
              <a:t>1</a:t>
            </a:fld>
            <a:endParaRPr lang="en-US" dirty="0"/>
          </a:p>
        </p:txBody>
      </p:sp>
    </p:spTree>
    <p:extLst>
      <p:ext uri="{BB962C8B-B14F-4D97-AF65-F5344CB8AC3E}">
        <p14:creationId xmlns:p14="http://schemas.microsoft.com/office/powerpoint/2010/main" val="4022806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did they release for addresses?</a:t>
            </a:r>
            <a:endParaRPr lang="en-US" dirty="0"/>
          </a:p>
        </p:txBody>
      </p:sp>
      <p:sp>
        <p:nvSpPr>
          <p:cNvPr id="6" name="Content Placeholder 5"/>
          <p:cNvSpPr>
            <a:spLocks noGrp="1"/>
          </p:cNvSpPr>
          <p:nvPr>
            <p:ph sz="quarter" idx="1"/>
          </p:nvPr>
        </p:nvSpPr>
        <p:spPr/>
        <p:txBody>
          <a:bodyPr/>
          <a:lstStyle/>
          <a:p>
            <a:r>
              <a:rPr lang="en-US" dirty="0" smtClean="0"/>
              <a:t>Points near the front of the building</a:t>
            </a:r>
          </a:p>
          <a:p>
            <a:r>
              <a:rPr lang="en-US" dirty="0" smtClean="0"/>
              <a:t>Fake positions for strip malls with multiple addresses on the same lot</a:t>
            </a:r>
            <a:endParaRPr lang="en-US" dirty="0"/>
          </a:p>
        </p:txBody>
      </p:sp>
      <p:sp>
        <p:nvSpPr>
          <p:cNvPr id="3" name="Slide Number Placeholder 2"/>
          <p:cNvSpPr>
            <a:spLocks noGrp="1"/>
          </p:cNvSpPr>
          <p:nvPr>
            <p:ph type="sldNum" sz="quarter" idx="16"/>
          </p:nvPr>
        </p:nvSpPr>
        <p:spPr/>
        <p:txBody>
          <a:bodyPr>
            <a:normAutofit fontScale="47500" lnSpcReduction="20000"/>
          </a:bodyPr>
          <a:lstStyle/>
          <a:p>
            <a:fld id="{F38DF745-7D3F-47F4-83A3-874385CFAA69}" type="slidenum">
              <a:rPr lang="en-US" smtClean="0"/>
              <a:pPr/>
              <a:t>10</a:t>
            </a:fld>
            <a:endParaRPr lang="en-US"/>
          </a:p>
        </p:txBody>
      </p:sp>
      <p:pic>
        <p:nvPicPr>
          <p:cNvPr id="10" name="Content Placeholder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073650" y="1192213"/>
            <a:ext cx="3429000" cy="3429000"/>
          </a:xfrm>
        </p:spPr>
      </p:pic>
    </p:spTree>
    <p:extLst>
      <p:ext uri="{BB962C8B-B14F-4D97-AF65-F5344CB8AC3E}">
        <p14:creationId xmlns:p14="http://schemas.microsoft.com/office/powerpoint/2010/main" val="3792141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10000"/>
          </a:bodyPr>
          <a:lstStyle/>
          <a:p>
            <a:fld id="{F38DF745-7D3F-47F4-83A3-874385CFAA69}" type="slidenum">
              <a:rPr lang="en-US" smtClean="0"/>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8001000" y="4529434"/>
            <a:ext cx="1295400" cy="461665"/>
          </a:xfrm>
          <a:prstGeom prst="rect">
            <a:avLst/>
          </a:prstGeom>
          <a:noFill/>
        </p:spPr>
        <p:txBody>
          <a:bodyPr wrap="square" rtlCol="0">
            <a:spAutoFit/>
          </a:bodyPr>
          <a:lstStyle/>
          <a:p>
            <a:r>
              <a:rPr lang="en-US" sz="1200" dirty="0">
                <a:solidFill>
                  <a:schemeClr val="bg1"/>
                </a:solidFill>
              </a:rPr>
              <a:t>© CC BY </a:t>
            </a:r>
            <a:r>
              <a:rPr lang="en-US" sz="1200" dirty="0" err="1" smtClean="0">
                <a:solidFill>
                  <a:schemeClr val="bg1"/>
                </a:solidFill>
              </a:rPr>
              <a:t>janetmck@flickr</a:t>
            </a:r>
            <a:endParaRPr lang="en-US" sz="1200" dirty="0">
              <a:solidFill>
                <a:schemeClr val="bg1"/>
              </a:solidFill>
            </a:endParaRPr>
          </a:p>
        </p:txBody>
      </p:sp>
    </p:spTree>
    <p:extLst>
      <p:ext uri="{BB962C8B-B14F-4D97-AF65-F5344CB8AC3E}">
        <p14:creationId xmlns:p14="http://schemas.microsoft.com/office/powerpoint/2010/main" val="398924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Attributes and tags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315013162"/>
              </p:ext>
            </p:extLst>
          </p:nvPr>
        </p:nvGraphicFramePr>
        <p:xfrm>
          <a:off x="609600" y="1192213"/>
          <a:ext cx="3886200" cy="2768600"/>
        </p:xfrm>
        <a:graphic>
          <a:graphicData uri="http://schemas.openxmlformats.org/drawingml/2006/table">
            <a:tbl>
              <a:tblPr firstRow="1" bandRow="1">
                <a:tableStyleId>{5C22544A-7EE6-4342-B048-85BDC9FD1C3A}</a:tableStyleId>
              </a:tblPr>
              <a:tblGrid>
                <a:gridCol w="1943100"/>
                <a:gridCol w="1943100"/>
              </a:tblGrid>
              <a:tr h="370840">
                <a:tc>
                  <a:txBody>
                    <a:bodyPr/>
                    <a:lstStyle/>
                    <a:p>
                      <a:r>
                        <a:rPr lang="en-US" dirty="0" smtClean="0"/>
                        <a:t>Field</a:t>
                      </a:r>
                      <a:endParaRPr lang="en-US" dirty="0"/>
                    </a:p>
                  </a:txBody>
                  <a:tcPr/>
                </a:tc>
                <a:tc>
                  <a:txBody>
                    <a:bodyPr/>
                    <a:lstStyle/>
                    <a:p>
                      <a:r>
                        <a:rPr lang="en-US" dirty="0" smtClean="0"/>
                        <a:t>Value</a:t>
                      </a:r>
                      <a:endParaRPr lang="en-US" dirty="0"/>
                    </a:p>
                  </a:txBody>
                  <a:tcPr/>
                </a:tc>
              </a:tr>
              <a:tr h="370840">
                <a:tc>
                  <a:txBody>
                    <a:bodyPr/>
                    <a:lstStyle/>
                    <a:p>
                      <a:r>
                        <a:rPr lang="en-US" dirty="0" smtClean="0"/>
                        <a:t>HOUSE_NO</a:t>
                      </a:r>
                      <a:endParaRPr lang="en-US" dirty="0"/>
                    </a:p>
                  </a:txBody>
                  <a:tcPr/>
                </a:tc>
                <a:tc>
                  <a:txBody>
                    <a:bodyPr/>
                    <a:lstStyle/>
                    <a:p>
                      <a:r>
                        <a:rPr lang="en-US" dirty="0" smtClean="0"/>
                        <a:t>12701</a:t>
                      </a:r>
                      <a:endParaRPr lang="en-US" dirty="0"/>
                    </a:p>
                  </a:txBody>
                  <a:tcPr/>
                </a:tc>
              </a:tr>
              <a:tr h="370840">
                <a:tc>
                  <a:txBody>
                    <a:bodyPr/>
                    <a:lstStyle/>
                    <a:p>
                      <a:r>
                        <a:rPr lang="en-US" dirty="0" smtClean="0"/>
                        <a:t>ROAD_NAME</a:t>
                      </a:r>
                      <a:endParaRPr lang="en-US" dirty="0"/>
                    </a:p>
                  </a:txBody>
                  <a:tcPr/>
                </a:tc>
                <a:tc>
                  <a:txBody>
                    <a:bodyPr/>
                    <a:lstStyle/>
                    <a:p>
                      <a:r>
                        <a:rPr lang="en-US" dirty="0" smtClean="0"/>
                        <a:t>110 Ave</a:t>
                      </a:r>
                      <a:endParaRPr lang="en-US" dirty="0"/>
                    </a:p>
                  </a:txBody>
                  <a:tcPr/>
                </a:tc>
              </a:tr>
              <a:tr h="370840">
                <a:tc>
                  <a:txBody>
                    <a:bodyPr/>
                    <a:lstStyle/>
                    <a:p>
                      <a:r>
                        <a:rPr lang="en-US" dirty="0" smtClean="0"/>
                        <a:t>BLDG_PRMT</a:t>
                      </a:r>
                      <a:endParaRPr lang="en-US" dirty="0"/>
                    </a:p>
                  </a:txBody>
                  <a:tcPr/>
                </a:tc>
                <a:tc>
                  <a:txBody>
                    <a:bodyPr/>
                    <a:lstStyle/>
                    <a:p>
                      <a:r>
                        <a:rPr lang="en-US" dirty="0" smtClean="0"/>
                        <a:t>20040624</a:t>
                      </a:r>
                      <a:endParaRPr lang="en-US" dirty="0"/>
                    </a:p>
                  </a:txBody>
                  <a:tcPr/>
                </a:tc>
              </a:tr>
              <a:tr h="370840">
                <a:tc>
                  <a:txBody>
                    <a:bodyPr/>
                    <a:lstStyle/>
                    <a:p>
                      <a:r>
                        <a:rPr lang="en-US" dirty="0" smtClean="0"/>
                        <a:t>ADDRESS_ID</a:t>
                      </a:r>
                      <a:endParaRPr lang="en-US" dirty="0"/>
                    </a:p>
                  </a:txBody>
                  <a:tcPr/>
                </a:tc>
                <a:tc>
                  <a:txBody>
                    <a:bodyPr/>
                    <a:lstStyle/>
                    <a:p>
                      <a:r>
                        <a:rPr lang="en-US" dirty="0" smtClean="0"/>
                        <a:t>57177</a:t>
                      </a:r>
                      <a:endParaRPr lang="en-US" dirty="0"/>
                    </a:p>
                  </a:txBody>
                  <a:tcPr/>
                </a:tc>
              </a:tr>
              <a:tr h="370840">
                <a:tc>
                  <a:txBody>
                    <a:bodyPr/>
                    <a:lstStyle/>
                    <a:p>
                      <a:r>
                        <a:rPr lang="en-US" dirty="0" smtClean="0"/>
                        <a:t>STATUS</a:t>
                      </a:r>
                      <a:endParaRPr lang="en-US" dirty="0"/>
                    </a:p>
                  </a:txBody>
                  <a:tcPr/>
                </a:tc>
                <a:tc>
                  <a:txBody>
                    <a:bodyPr/>
                    <a:lstStyle/>
                    <a:p>
                      <a:r>
                        <a:rPr lang="en-US" dirty="0" smtClean="0"/>
                        <a:t>Active (80k)/Proposed (20k,</a:t>
                      </a:r>
                      <a:r>
                        <a:rPr lang="en-US" baseline="0" dirty="0" smtClean="0"/>
                        <a:t> not imported)</a:t>
                      </a:r>
                      <a:endParaRPr lang="en-US" dirty="0"/>
                    </a:p>
                  </a:txBody>
                  <a:tcPr/>
                </a:tc>
              </a:tr>
            </a:tbl>
          </a:graphicData>
        </a:graphic>
      </p:graphicFrame>
      <p:graphicFrame>
        <p:nvGraphicFramePr>
          <p:cNvPr id="8" name="Content Placeholder 7"/>
          <p:cNvGraphicFramePr>
            <a:graphicFrameLocks noGrp="1"/>
          </p:cNvGraphicFramePr>
          <p:nvPr>
            <p:ph sz="quarter" idx="2"/>
            <p:extLst>
              <p:ext uri="{D42A27DB-BD31-4B8C-83A1-F6EECF244321}">
                <p14:modId xmlns:p14="http://schemas.microsoft.com/office/powerpoint/2010/main" val="2054339885"/>
              </p:ext>
            </p:extLst>
          </p:nvPr>
        </p:nvGraphicFramePr>
        <p:xfrm>
          <a:off x="4845050" y="1192213"/>
          <a:ext cx="3886200" cy="2865120"/>
        </p:xfrm>
        <a:graphic>
          <a:graphicData uri="http://schemas.openxmlformats.org/drawingml/2006/table">
            <a:tbl>
              <a:tblPr firstRow="1" bandRow="1">
                <a:tableStyleId>{5C22544A-7EE6-4342-B048-85BDC9FD1C3A}</a:tableStyleId>
              </a:tblPr>
              <a:tblGrid>
                <a:gridCol w="1943100"/>
                <a:gridCol w="1943100"/>
              </a:tblGrid>
              <a:tr h="37084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err="1" smtClean="0"/>
                        <a:t>addr:housenumber</a:t>
                      </a:r>
                      <a:endParaRPr lang="en-US" dirty="0"/>
                    </a:p>
                  </a:txBody>
                  <a:tcPr/>
                </a:tc>
                <a:tc>
                  <a:txBody>
                    <a:bodyPr/>
                    <a:lstStyle/>
                    <a:p>
                      <a:r>
                        <a:rPr lang="en-US" dirty="0" smtClean="0"/>
                        <a:t>12701</a:t>
                      </a:r>
                      <a:endParaRPr lang="en-US" dirty="0"/>
                    </a:p>
                  </a:txBody>
                  <a:tcPr/>
                </a:tc>
              </a:tr>
              <a:tr h="370840">
                <a:tc>
                  <a:txBody>
                    <a:bodyPr/>
                    <a:lstStyle/>
                    <a:p>
                      <a:r>
                        <a:rPr lang="en-US" dirty="0" err="1" smtClean="0"/>
                        <a:t>addr:street</a:t>
                      </a:r>
                      <a:endParaRPr lang="en-US" dirty="0"/>
                    </a:p>
                  </a:txBody>
                  <a:tcPr/>
                </a:tc>
                <a:tc>
                  <a:txBody>
                    <a:bodyPr/>
                    <a:lstStyle/>
                    <a:p>
                      <a:r>
                        <a:rPr lang="en-US" dirty="0" smtClean="0"/>
                        <a:t>110 Avenue</a:t>
                      </a:r>
                      <a:endParaRPr lang="en-US" dirty="0"/>
                    </a:p>
                  </a:txBody>
                  <a:tcPr/>
                </a:tc>
              </a:tr>
              <a:tr h="370840">
                <a:tc>
                  <a:txBody>
                    <a:bodyPr/>
                    <a:lstStyle/>
                    <a:p>
                      <a:r>
                        <a:rPr lang="en-US" dirty="0" err="1" smtClean="0"/>
                        <a:t>surrey:date</a:t>
                      </a:r>
                      <a:endParaRPr lang="en-US" dirty="0"/>
                    </a:p>
                  </a:txBody>
                  <a:tcPr/>
                </a:tc>
                <a:tc>
                  <a:txBody>
                    <a:bodyPr/>
                    <a:lstStyle/>
                    <a:p>
                      <a:r>
                        <a:rPr lang="en-US" dirty="0" smtClean="0"/>
                        <a:t>20040624</a:t>
                      </a:r>
                      <a:endParaRPr lang="en-US" dirty="0"/>
                    </a:p>
                  </a:txBody>
                  <a:tcPr/>
                </a:tc>
              </a:tr>
              <a:tr h="370840">
                <a:tc>
                  <a:txBody>
                    <a:bodyPr/>
                    <a:lstStyle/>
                    <a:p>
                      <a:r>
                        <a:rPr lang="en-US" dirty="0" err="1" smtClean="0"/>
                        <a:t>surrey:addrid</a:t>
                      </a:r>
                      <a:endParaRPr lang="en-US" dirty="0"/>
                    </a:p>
                  </a:txBody>
                  <a:tcPr/>
                </a:tc>
                <a:tc>
                  <a:txBody>
                    <a:bodyPr/>
                    <a:lstStyle/>
                    <a:p>
                      <a:r>
                        <a:rPr lang="en-US" dirty="0" smtClean="0"/>
                        <a:t>57177</a:t>
                      </a:r>
                      <a:endParaRPr lang="en-US" dirty="0"/>
                    </a:p>
                  </a:txBody>
                  <a:tcPr/>
                </a:tc>
              </a:tr>
              <a:tr h="370840">
                <a:tc>
                  <a:txBody>
                    <a:bodyPr/>
                    <a:lstStyle/>
                    <a:p>
                      <a:r>
                        <a:rPr lang="en-US" dirty="0" err="1" smtClean="0"/>
                        <a:t>addr:city</a:t>
                      </a:r>
                      <a:endParaRPr lang="en-US" dirty="0"/>
                    </a:p>
                  </a:txBody>
                  <a:tcPr/>
                </a:tc>
                <a:tc>
                  <a:txBody>
                    <a:bodyPr/>
                    <a:lstStyle/>
                    <a:p>
                      <a:r>
                        <a:rPr lang="en-US" dirty="0" smtClean="0"/>
                        <a:t>Surrey</a:t>
                      </a:r>
                      <a:endParaRPr lang="en-US" dirty="0"/>
                    </a:p>
                  </a:txBody>
                  <a:tcPr/>
                </a:tc>
              </a:tr>
              <a:tr h="370840">
                <a:tc>
                  <a:txBody>
                    <a:bodyPr/>
                    <a:lstStyle/>
                    <a:p>
                      <a:r>
                        <a:rPr lang="en-US" dirty="0" smtClean="0"/>
                        <a:t>source</a:t>
                      </a:r>
                      <a:endParaRPr lang="en-US" dirty="0"/>
                    </a:p>
                  </a:txBody>
                  <a:tcPr/>
                </a:tc>
                <a:tc>
                  <a:txBody>
                    <a:bodyPr/>
                    <a:lstStyle/>
                    <a:p>
                      <a:r>
                        <a:rPr kumimoji="0" lang="en-US" b="0" i="0" kern="1200" dirty="0" smtClean="0">
                          <a:solidFill>
                            <a:schemeClr val="dk1"/>
                          </a:solidFill>
                          <a:effectLst/>
                          <a:latin typeface="+mn-lt"/>
                          <a:ea typeface="+mn-ea"/>
                          <a:cs typeface="+mn-cs"/>
                        </a:rPr>
                        <a:t>City of Surrey 2010 GIS Data</a:t>
                      </a:r>
                      <a:endParaRPr lang="en-US" dirty="0"/>
                    </a:p>
                  </a:txBody>
                  <a:tcPr/>
                </a:tc>
              </a:tr>
            </a:tbl>
          </a:graphicData>
        </a:graphic>
      </p:graphicFrame>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12</a:t>
            </a:fld>
            <a:endParaRPr lang="en-US"/>
          </a:p>
        </p:txBody>
      </p:sp>
      <p:cxnSp>
        <p:nvCxnSpPr>
          <p:cNvPr id="12" name="Straight Arrow Connector 11"/>
          <p:cNvCxnSpPr/>
          <p:nvPr/>
        </p:nvCxnSpPr>
        <p:spPr>
          <a:xfrm>
            <a:off x="4495800" y="1733550"/>
            <a:ext cx="381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4495800" y="2114550"/>
            <a:ext cx="381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4495800" y="2495550"/>
            <a:ext cx="381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4495800" y="2876550"/>
            <a:ext cx="381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944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10000"/>
          </a:bodyPr>
          <a:lstStyle/>
          <a:p>
            <a:fld id="{F38DF745-7D3F-47F4-83A3-874385CFAA69}" type="slidenum">
              <a:rPr lang="en-US" smtClean="0"/>
              <a:pPr/>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785812"/>
            <a:ext cx="4762500" cy="3571875"/>
          </a:xfrm>
          <a:prstGeom prst="rect">
            <a:avLst/>
          </a:prstGeom>
        </p:spPr>
      </p:pic>
    </p:spTree>
    <p:extLst>
      <p:ext uri="{BB962C8B-B14F-4D97-AF65-F5344CB8AC3E}">
        <p14:creationId xmlns:p14="http://schemas.microsoft.com/office/powerpoint/2010/main" val="8594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What does the data in OSM look like now?</a:t>
            </a:r>
            <a:endParaRPr lang="en-US" sz="3600" dirty="0"/>
          </a:p>
        </p:txBody>
      </p:sp>
      <p:sp>
        <p:nvSpPr>
          <p:cNvPr id="2" name="Slide Number Placeholder 1"/>
          <p:cNvSpPr>
            <a:spLocks noGrp="1"/>
          </p:cNvSpPr>
          <p:nvPr>
            <p:ph type="sldNum" sz="quarter" idx="12"/>
          </p:nvPr>
        </p:nvSpPr>
        <p:spPr/>
        <p:txBody>
          <a:bodyPr>
            <a:normAutofit fontScale="47500" lnSpcReduction="20000"/>
          </a:bodyPr>
          <a:lstStyle/>
          <a:p>
            <a:fld id="{F38DF745-7D3F-47F4-83A3-874385CFAA69}" type="slidenum">
              <a:rPr lang="en-US" smtClean="0"/>
              <a:pPr/>
              <a:t>14</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t>All very well to import, but if it doesn’t get used in OSM you could accomplish the same by adding the data as another source to your </a:t>
            </a:r>
            <a:r>
              <a:rPr lang="en-US" dirty="0" err="1" smtClean="0"/>
              <a:t>geocoder</a:t>
            </a:r>
            <a:endParaRPr lang="en-US" dirty="0" smtClean="0"/>
          </a:p>
          <a:p>
            <a:r>
              <a:rPr lang="en-US" dirty="0" smtClean="0"/>
              <a:t>Metrics considered</a:t>
            </a:r>
          </a:p>
          <a:p>
            <a:pPr lvl="1"/>
            <a:r>
              <a:rPr lang="en-US" dirty="0" smtClean="0"/>
              <a:t>Addresses merged with other data</a:t>
            </a:r>
          </a:p>
          <a:p>
            <a:pPr lvl="2"/>
            <a:r>
              <a:rPr lang="en-US" dirty="0" smtClean="0"/>
              <a:t>Shows use of data</a:t>
            </a:r>
          </a:p>
          <a:p>
            <a:pPr lvl="1"/>
            <a:r>
              <a:rPr lang="en-US" dirty="0" smtClean="0"/>
              <a:t>Addresses deleted</a:t>
            </a:r>
          </a:p>
          <a:p>
            <a:pPr lvl="2"/>
            <a:r>
              <a:rPr lang="en-US" dirty="0" smtClean="0"/>
              <a:t>Shows that users are not put off from editing the addresses</a:t>
            </a:r>
          </a:p>
          <a:p>
            <a:pPr lvl="1"/>
            <a:r>
              <a:rPr lang="en-US" dirty="0" smtClean="0"/>
              <a:t>Duplicate addresses added</a:t>
            </a:r>
          </a:p>
          <a:p>
            <a:pPr lvl="2"/>
            <a:r>
              <a:rPr lang="en-US" dirty="0" smtClean="0"/>
              <a:t>Shows problems developing</a:t>
            </a:r>
          </a:p>
        </p:txBody>
      </p:sp>
    </p:spTree>
    <p:extLst>
      <p:ext uri="{BB962C8B-B14F-4D97-AF65-F5344CB8AC3E}">
        <p14:creationId xmlns:p14="http://schemas.microsoft.com/office/powerpoint/2010/main" val="261290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lnSpcReduction="10000"/>
          </a:bodyPr>
          <a:lstStyle/>
          <a:p>
            <a:fld id="{F38DF745-7D3F-47F4-83A3-874385CFAA69}" type="slidenum">
              <a:rPr lang="en-US" smtClean="0"/>
              <a:pPr/>
              <a:t>15</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4821" cy="5143500"/>
          </a:xfrm>
          <a:prstGeom prst="rect">
            <a:avLst/>
          </a:prstGeom>
        </p:spPr>
      </p:pic>
    </p:spTree>
    <p:extLst>
      <p:ext uri="{BB962C8B-B14F-4D97-AF65-F5344CB8AC3E}">
        <p14:creationId xmlns:p14="http://schemas.microsoft.com/office/powerpoint/2010/main" val="224709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What does the data in OSM look like now?</a:t>
            </a:r>
            <a:endParaRPr lang="en-US" sz="3600" dirty="0"/>
          </a:p>
        </p:txBody>
      </p:sp>
      <p:sp>
        <p:nvSpPr>
          <p:cNvPr id="2" name="Slide Number Placeholder 1"/>
          <p:cNvSpPr>
            <a:spLocks noGrp="1"/>
          </p:cNvSpPr>
          <p:nvPr>
            <p:ph type="sldNum" sz="quarter" idx="12"/>
          </p:nvPr>
        </p:nvSpPr>
        <p:spPr/>
        <p:txBody>
          <a:bodyPr>
            <a:normAutofit fontScale="47500" lnSpcReduction="20000"/>
          </a:bodyPr>
          <a:lstStyle/>
          <a:p>
            <a:fld id="{F38DF745-7D3F-47F4-83A3-874385CFAA69}" type="slidenum">
              <a:rPr lang="en-US" smtClean="0"/>
              <a:pPr/>
              <a:t>16</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t>All very well to import, but if it doesn’t get used in OSM you could accomplish the same by adding the data as another source to your </a:t>
            </a:r>
            <a:r>
              <a:rPr lang="en-US" dirty="0" err="1" smtClean="0"/>
              <a:t>geocoder</a:t>
            </a:r>
            <a:endParaRPr lang="en-US" dirty="0" smtClean="0"/>
          </a:p>
          <a:p>
            <a:r>
              <a:rPr lang="en-US" dirty="0" smtClean="0"/>
              <a:t>Metrics considered</a:t>
            </a:r>
          </a:p>
          <a:p>
            <a:pPr lvl="1"/>
            <a:r>
              <a:rPr lang="en-US" dirty="0" smtClean="0"/>
              <a:t>Addresses merged with other data</a:t>
            </a:r>
          </a:p>
          <a:p>
            <a:pPr lvl="2"/>
            <a:r>
              <a:rPr lang="en-US" dirty="0" smtClean="0"/>
              <a:t>Shows use of data</a:t>
            </a:r>
          </a:p>
          <a:p>
            <a:pPr lvl="1"/>
            <a:r>
              <a:rPr lang="en-US" dirty="0" smtClean="0"/>
              <a:t>Addresses deleted</a:t>
            </a:r>
          </a:p>
          <a:p>
            <a:pPr lvl="2"/>
            <a:r>
              <a:rPr lang="en-US" dirty="0" smtClean="0"/>
              <a:t>Shows that users are not put off from editing the addresses</a:t>
            </a:r>
          </a:p>
          <a:p>
            <a:pPr lvl="1"/>
            <a:r>
              <a:rPr lang="en-US" dirty="0" smtClean="0"/>
              <a:t>Duplicate addresses added</a:t>
            </a:r>
          </a:p>
          <a:p>
            <a:pPr lvl="2"/>
            <a:r>
              <a:rPr lang="en-US" dirty="0" smtClean="0"/>
              <a:t>Shows problems developing</a:t>
            </a:r>
          </a:p>
        </p:txBody>
      </p:sp>
    </p:spTree>
    <p:extLst>
      <p:ext uri="{BB962C8B-B14F-4D97-AF65-F5344CB8AC3E}">
        <p14:creationId xmlns:p14="http://schemas.microsoft.com/office/powerpoint/2010/main" val="411238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Metrics not considered</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17</a:t>
            </a:fld>
            <a:endParaRPr lang="en-US"/>
          </a:p>
        </p:txBody>
      </p:sp>
      <p:sp>
        <p:nvSpPr>
          <p:cNvPr id="4" name="Content Placeholder 3"/>
          <p:cNvSpPr>
            <a:spLocks noGrp="1"/>
          </p:cNvSpPr>
          <p:nvPr>
            <p:ph sz="quarter" idx="1"/>
          </p:nvPr>
        </p:nvSpPr>
        <p:spPr/>
        <p:txBody>
          <a:bodyPr>
            <a:normAutofit lnSpcReduction="10000"/>
          </a:bodyPr>
          <a:lstStyle/>
          <a:p>
            <a:pPr lvl="1"/>
            <a:r>
              <a:rPr lang="en-US" dirty="0"/>
              <a:t>POIs/buildings not merged that should be</a:t>
            </a:r>
          </a:p>
          <a:p>
            <a:pPr lvl="2"/>
            <a:r>
              <a:rPr lang="en-US" dirty="0"/>
              <a:t>Analysis not done for complexity reasons. If you know an automated way to find these, I’m interested</a:t>
            </a:r>
            <a:r>
              <a:rPr lang="en-US" dirty="0" smtClean="0"/>
              <a:t>!</a:t>
            </a:r>
          </a:p>
          <a:p>
            <a:pPr lvl="1"/>
            <a:r>
              <a:rPr lang="en-US" dirty="0" smtClean="0"/>
              <a:t>Number of users mapping</a:t>
            </a:r>
          </a:p>
          <a:p>
            <a:pPr lvl="2"/>
            <a:r>
              <a:rPr lang="en-US" dirty="0" smtClean="0"/>
              <a:t>Surrey conditions are quite different from nearby cities north of the Fraser river</a:t>
            </a:r>
          </a:p>
          <a:p>
            <a:pPr lvl="2"/>
            <a:r>
              <a:rPr lang="en-US" dirty="0" smtClean="0"/>
              <a:t>Anecdotal evidence is the same users are mapping in Langley, the next city to the east which also has large farmland areas</a:t>
            </a:r>
            <a:endParaRPr lang="en-US" dirty="0"/>
          </a:p>
        </p:txBody>
      </p:sp>
    </p:spTree>
    <p:extLst>
      <p:ext uri="{BB962C8B-B14F-4D97-AF65-F5344CB8AC3E}">
        <p14:creationId xmlns:p14="http://schemas.microsoft.com/office/powerpoint/2010/main" val="194284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Pre-import state</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18</a:t>
            </a:fld>
            <a:endParaRPr lang="en-US"/>
          </a:p>
        </p:txBody>
      </p:sp>
      <p:sp>
        <p:nvSpPr>
          <p:cNvPr id="4" name="Content Placeholder 3"/>
          <p:cNvSpPr>
            <a:spLocks noGrp="1"/>
          </p:cNvSpPr>
          <p:nvPr>
            <p:ph sz="quarter" idx="1"/>
          </p:nvPr>
        </p:nvSpPr>
        <p:spPr/>
        <p:txBody>
          <a:bodyPr/>
          <a:lstStyle/>
          <a:p>
            <a:r>
              <a:rPr lang="en-US" dirty="0" smtClean="0"/>
              <a:t>Two addresses, both badly formatted</a:t>
            </a:r>
          </a:p>
          <a:p>
            <a:r>
              <a:rPr lang="en-US" dirty="0" smtClean="0"/>
              <a:t>Simplifies import and analysis!</a:t>
            </a:r>
          </a:p>
        </p:txBody>
      </p:sp>
    </p:spTree>
    <p:extLst>
      <p:ext uri="{BB962C8B-B14F-4D97-AF65-F5344CB8AC3E}">
        <p14:creationId xmlns:p14="http://schemas.microsoft.com/office/powerpoint/2010/main" val="89628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Merged addresses</a:t>
            </a:r>
            <a:endParaRPr lang="en-US" dirty="0"/>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3734157758"/>
              </p:ext>
            </p:extLst>
          </p:nvPr>
        </p:nvGraphicFramePr>
        <p:xfrm>
          <a:off x="609600" y="1828800"/>
          <a:ext cx="3886200" cy="2560320"/>
        </p:xfrm>
        <a:graphic>
          <a:graphicData uri="http://schemas.openxmlformats.org/drawingml/2006/table">
            <a:tbl>
              <a:tblPr bandRow="1">
                <a:tableStyleId>{5C22544A-7EE6-4342-B048-85BDC9FD1C3A}</a:tableStyleId>
              </a:tblPr>
              <a:tblGrid>
                <a:gridCol w="1295400"/>
                <a:gridCol w="1295400"/>
                <a:gridCol w="1295400"/>
              </a:tblGrid>
              <a:tr h="370840">
                <a:tc>
                  <a:txBody>
                    <a:bodyPr/>
                    <a:lstStyle/>
                    <a:p>
                      <a:r>
                        <a:rPr lang="en-US" dirty="0" smtClean="0"/>
                        <a:t>Merged addresses</a:t>
                      </a:r>
                      <a:endParaRPr lang="en-US" dirty="0"/>
                    </a:p>
                  </a:txBody>
                  <a:tcPr/>
                </a:tc>
                <a:tc>
                  <a:txBody>
                    <a:bodyPr/>
                    <a:lstStyle/>
                    <a:p>
                      <a:r>
                        <a:rPr lang="en-US" dirty="0" smtClean="0"/>
                        <a:t>205 objects</a:t>
                      </a:r>
                      <a:endParaRPr lang="en-US" dirty="0"/>
                    </a:p>
                  </a:txBody>
                  <a:tcPr/>
                </a:tc>
                <a:tc>
                  <a:txBody>
                    <a:bodyPr/>
                    <a:lstStyle/>
                    <a:p>
                      <a:r>
                        <a:rPr lang="en-US" dirty="0" smtClean="0"/>
                        <a:t>19%</a:t>
                      </a:r>
                      <a:endParaRPr lang="en-US" dirty="0"/>
                    </a:p>
                  </a:txBody>
                  <a:tcPr/>
                </a:tc>
              </a:tr>
              <a:tr h="370840">
                <a:tc>
                  <a:txBody>
                    <a:bodyPr/>
                    <a:lstStyle/>
                    <a:p>
                      <a:r>
                        <a:rPr lang="en-US" dirty="0" smtClean="0"/>
                        <a:t>Merged to buildings</a:t>
                      </a:r>
                      <a:endParaRPr lang="en-US" dirty="0"/>
                    </a:p>
                  </a:txBody>
                  <a:tcPr/>
                </a:tc>
                <a:tc>
                  <a:txBody>
                    <a:bodyPr/>
                    <a:lstStyle/>
                    <a:p>
                      <a:r>
                        <a:rPr lang="en-US" dirty="0" smtClean="0"/>
                        <a:t>172 objects</a:t>
                      </a:r>
                      <a:endParaRPr lang="en-US" dirty="0"/>
                    </a:p>
                  </a:txBody>
                  <a:tcPr/>
                </a:tc>
                <a:tc>
                  <a:txBody>
                    <a:bodyPr/>
                    <a:lstStyle/>
                    <a:p>
                      <a:r>
                        <a:rPr lang="en-US" dirty="0" smtClean="0"/>
                        <a:t>20%</a:t>
                      </a:r>
                      <a:endParaRPr lang="en-US" dirty="0"/>
                    </a:p>
                  </a:txBody>
                  <a:tcPr/>
                </a:tc>
              </a:tr>
              <a:tr h="370840">
                <a:tc>
                  <a:txBody>
                    <a:bodyPr/>
                    <a:lstStyle/>
                    <a:p>
                      <a:r>
                        <a:rPr lang="en-US" dirty="0" smtClean="0"/>
                        <a:t>Merged to POIs</a:t>
                      </a:r>
                      <a:endParaRPr lang="en-US" dirty="0"/>
                    </a:p>
                  </a:txBody>
                  <a:tcPr/>
                </a:tc>
                <a:tc>
                  <a:txBody>
                    <a:bodyPr/>
                    <a:lstStyle/>
                    <a:p>
                      <a:r>
                        <a:rPr lang="en-US" dirty="0" smtClean="0"/>
                        <a:t>55 objects</a:t>
                      </a:r>
                      <a:endParaRPr lang="en-US" dirty="0"/>
                    </a:p>
                  </a:txBody>
                  <a:tcPr/>
                </a:tc>
                <a:tc>
                  <a:txBody>
                    <a:bodyPr/>
                    <a:lstStyle/>
                    <a:p>
                      <a:r>
                        <a:rPr lang="en-US" dirty="0" smtClean="0"/>
                        <a:t>20%</a:t>
                      </a:r>
                      <a:endParaRPr lang="en-US" dirty="0"/>
                    </a:p>
                  </a:txBody>
                  <a:tcPr/>
                </a:tc>
              </a:tr>
              <a:tr h="370840">
                <a:tc>
                  <a:txBody>
                    <a:bodyPr/>
                    <a:lstStyle/>
                    <a:p>
                      <a:r>
                        <a:rPr lang="en-US" dirty="0" smtClean="0"/>
                        <a:t>Last</a:t>
                      </a:r>
                      <a:r>
                        <a:rPr lang="en-US" baseline="0" dirty="0" smtClean="0"/>
                        <a:t> edited by me</a:t>
                      </a:r>
                      <a:endParaRPr lang="en-US" dirty="0"/>
                    </a:p>
                  </a:txBody>
                  <a:tcPr/>
                </a:tc>
                <a:tc>
                  <a:txBody>
                    <a:bodyPr/>
                    <a:lstStyle/>
                    <a:p>
                      <a:r>
                        <a:rPr lang="en-US" dirty="0" smtClean="0"/>
                        <a:t>174</a:t>
                      </a:r>
                      <a:endParaRPr lang="en-US" dirty="0"/>
                    </a:p>
                  </a:txBody>
                  <a:tcPr/>
                </a:tc>
                <a:tc>
                  <a:txBody>
                    <a:bodyPr/>
                    <a:lstStyle/>
                    <a:p>
                      <a:r>
                        <a:rPr lang="en-US" dirty="0" smtClean="0"/>
                        <a:t>28%</a:t>
                      </a:r>
                      <a:endParaRPr lang="en-US" dirty="0"/>
                    </a:p>
                  </a:txBody>
                  <a:tcPr/>
                </a:tc>
              </a:tr>
            </a:tbl>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4241632596"/>
              </p:ext>
            </p:extLst>
          </p:nvPr>
        </p:nvGraphicFramePr>
        <p:xfrm>
          <a:off x="4800600" y="1828800"/>
          <a:ext cx="3886200" cy="1483360"/>
        </p:xfrm>
        <a:graphic>
          <a:graphicData uri="http://schemas.openxmlformats.org/drawingml/2006/table">
            <a:tbl>
              <a:tblPr bandRow="1">
                <a:tableStyleId>{5C22544A-7EE6-4342-B048-85BDC9FD1C3A}</a:tableStyleId>
              </a:tblPr>
              <a:tblGrid>
                <a:gridCol w="1943100"/>
                <a:gridCol w="1943100"/>
              </a:tblGrid>
              <a:tr h="370840">
                <a:tc>
                  <a:txBody>
                    <a:bodyPr/>
                    <a:lstStyle/>
                    <a:p>
                      <a:r>
                        <a:rPr lang="en-US" dirty="0" smtClean="0"/>
                        <a:t>Total count</a:t>
                      </a:r>
                      <a:endParaRPr lang="en-US" dirty="0"/>
                    </a:p>
                  </a:txBody>
                  <a:tcPr/>
                </a:tc>
                <a:tc>
                  <a:txBody>
                    <a:bodyPr/>
                    <a:lstStyle/>
                    <a:p>
                      <a:r>
                        <a:rPr lang="en-US" dirty="0" smtClean="0"/>
                        <a:t>1065</a:t>
                      </a:r>
                      <a:endParaRPr lang="en-US" dirty="0"/>
                    </a:p>
                  </a:txBody>
                  <a:tcPr/>
                </a:tc>
              </a:tr>
              <a:tr h="370840">
                <a:tc>
                  <a:txBody>
                    <a:bodyPr/>
                    <a:lstStyle/>
                    <a:p>
                      <a:r>
                        <a:rPr lang="en-US" dirty="0" smtClean="0"/>
                        <a:t>Buildings</a:t>
                      </a:r>
                      <a:endParaRPr lang="en-US" dirty="0"/>
                    </a:p>
                  </a:txBody>
                  <a:tcPr/>
                </a:tc>
                <a:tc>
                  <a:txBody>
                    <a:bodyPr/>
                    <a:lstStyle/>
                    <a:p>
                      <a:r>
                        <a:rPr lang="en-US" dirty="0" smtClean="0"/>
                        <a:t>827</a:t>
                      </a:r>
                      <a:endParaRPr lang="en-US" dirty="0"/>
                    </a:p>
                  </a:txBody>
                  <a:tcPr/>
                </a:tc>
              </a:tr>
              <a:tr h="370840">
                <a:tc>
                  <a:txBody>
                    <a:bodyPr/>
                    <a:lstStyle/>
                    <a:p>
                      <a:r>
                        <a:rPr lang="en-US" dirty="0" smtClean="0"/>
                        <a:t>POIs</a:t>
                      </a:r>
                    </a:p>
                  </a:txBody>
                  <a:tcPr/>
                </a:tc>
                <a:tc>
                  <a:txBody>
                    <a:bodyPr/>
                    <a:lstStyle/>
                    <a:p>
                      <a:r>
                        <a:rPr lang="en-US" dirty="0" smtClean="0"/>
                        <a:t>281</a:t>
                      </a:r>
                      <a:endParaRPr lang="en-US" dirty="0"/>
                    </a:p>
                  </a:txBody>
                  <a:tcPr/>
                </a:tc>
              </a:tr>
              <a:tr h="370840">
                <a:tc>
                  <a:txBody>
                    <a:bodyPr/>
                    <a:lstStyle/>
                    <a:p>
                      <a:r>
                        <a:rPr lang="en-US" dirty="0" smtClean="0"/>
                        <a:t>Last edited by me</a:t>
                      </a:r>
                    </a:p>
                  </a:txBody>
                  <a:tcPr/>
                </a:tc>
                <a:tc>
                  <a:txBody>
                    <a:bodyPr/>
                    <a:lstStyle/>
                    <a:p>
                      <a:r>
                        <a:rPr lang="en-US" dirty="0" smtClean="0"/>
                        <a:t>614</a:t>
                      </a:r>
                      <a:endParaRPr lang="en-US" dirty="0"/>
                    </a:p>
                  </a:txBody>
                  <a:tcPr/>
                </a:tc>
              </a:tr>
            </a:tbl>
          </a:graphicData>
        </a:graphic>
      </p:graphicFrame>
      <p:sp>
        <p:nvSpPr>
          <p:cNvPr id="3" name="Slide Number Placeholder 2"/>
          <p:cNvSpPr>
            <a:spLocks noGrp="1"/>
          </p:cNvSpPr>
          <p:nvPr>
            <p:ph type="sldNum" sz="quarter" idx="16"/>
          </p:nvPr>
        </p:nvSpPr>
        <p:spPr/>
        <p:txBody>
          <a:bodyPr>
            <a:normAutofit fontScale="47500" lnSpcReduction="20000"/>
          </a:bodyPr>
          <a:lstStyle/>
          <a:p>
            <a:fld id="{F38DF745-7D3F-47F4-83A3-874385CFAA69}" type="slidenum">
              <a:rPr lang="en-US" smtClean="0"/>
              <a:pPr/>
              <a:t>19</a:t>
            </a:fld>
            <a:endParaRPr lang="en-US"/>
          </a:p>
        </p:txBody>
      </p:sp>
      <p:sp>
        <p:nvSpPr>
          <p:cNvPr id="5" name="Text Placeholder 4"/>
          <p:cNvSpPr>
            <a:spLocks noGrp="1"/>
          </p:cNvSpPr>
          <p:nvPr>
            <p:ph type="body" sz="quarter" idx="1"/>
          </p:nvPr>
        </p:nvSpPr>
        <p:spPr/>
        <p:txBody>
          <a:bodyPr/>
          <a:lstStyle/>
          <a:p>
            <a:r>
              <a:rPr lang="en-US" dirty="0" smtClean="0"/>
              <a:t>Merged points</a:t>
            </a:r>
            <a:endParaRPr lang="en-US" dirty="0"/>
          </a:p>
        </p:txBody>
      </p:sp>
      <p:sp>
        <p:nvSpPr>
          <p:cNvPr id="6" name="Text Placeholder 5"/>
          <p:cNvSpPr>
            <a:spLocks noGrp="1"/>
          </p:cNvSpPr>
          <p:nvPr>
            <p:ph type="body" sz="quarter" idx="3"/>
          </p:nvPr>
        </p:nvSpPr>
        <p:spPr/>
        <p:txBody>
          <a:bodyPr/>
          <a:lstStyle/>
          <a:p>
            <a:r>
              <a:rPr lang="en-US" dirty="0" smtClean="0"/>
              <a:t>General data</a:t>
            </a:r>
            <a:endParaRPr lang="en-US" dirty="0"/>
          </a:p>
        </p:txBody>
      </p:sp>
    </p:spTree>
    <p:extLst>
      <p:ext uri="{BB962C8B-B14F-4D97-AF65-F5344CB8AC3E}">
        <p14:creationId xmlns:p14="http://schemas.microsoft.com/office/powerpoint/2010/main" val="160097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a:t>
            </a:fld>
            <a:endParaRPr lang="en-US"/>
          </a:p>
        </p:txBody>
      </p:sp>
      <p:sp>
        <p:nvSpPr>
          <p:cNvPr id="9" name="Content Placeholder 8"/>
          <p:cNvSpPr>
            <a:spLocks noGrp="1"/>
          </p:cNvSpPr>
          <p:nvPr>
            <p:ph sz="quarter" idx="1"/>
          </p:nvPr>
        </p:nvSpPr>
        <p:spPr/>
        <p:txBody>
          <a:bodyPr>
            <a:normAutofit fontScale="77500" lnSpcReduction="20000"/>
          </a:bodyPr>
          <a:lstStyle/>
          <a:p>
            <a:r>
              <a:rPr lang="en-US" dirty="0" smtClean="0"/>
              <a:t>Import of addresses conducted in </a:t>
            </a:r>
            <a:r>
              <a:rPr lang="en-US" dirty="0" smtClean="0"/>
              <a:t>2010-2011 </a:t>
            </a:r>
            <a:r>
              <a:rPr lang="en-US" dirty="0" smtClean="0"/>
              <a:t>in Surrey, BC</a:t>
            </a:r>
          </a:p>
          <a:p>
            <a:r>
              <a:rPr lang="en-US" dirty="0" smtClean="0"/>
              <a:t>Up to now, no review of this import</a:t>
            </a:r>
          </a:p>
          <a:p>
            <a:r>
              <a:rPr lang="en-US" dirty="0" smtClean="0"/>
              <a:t>Import conducted with best practices at the </a:t>
            </a:r>
            <a:r>
              <a:rPr lang="en-US" dirty="0" smtClean="0"/>
              <a:t>time</a:t>
            </a:r>
          </a:p>
          <a:p>
            <a:r>
              <a:rPr lang="en-US" dirty="0" smtClean="0"/>
              <a:t>Analysis based on OSM data for BC from May 31, 2013 as well as pre-import and post-import</a:t>
            </a:r>
          </a:p>
          <a:p>
            <a:r>
              <a:rPr lang="en-US" dirty="0" smtClean="0"/>
              <a:t>Analysis done with osm2pgsql database with options suitable for analysis</a:t>
            </a:r>
          </a:p>
          <a:p>
            <a:pPr lvl="1"/>
            <a:r>
              <a:rPr lang="en-US" sz="1400" dirty="0" smtClean="0">
                <a:latin typeface="Consolas" pitchFamily="49" charset="0"/>
                <a:cs typeface="Consolas" pitchFamily="49" charset="0"/>
              </a:rPr>
              <a:t>osm2pgsql -c -E 32610 -S </a:t>
            </a:r>
            <a:r>
              <a:rPr lang="en-US" sz="1400" dirty="0" err="1" smtClean="0">
                <a:latin typeface="Consolas" pitchFamily="49" charset="0"/>
                <a:cs typeface="Consolas" pitchFamily="49" charset="0"/>
              </a:rPr>
              <a:t>addresses.style</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hstore</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hstore</a:t>
            </a:r>
            <a:r>
              <a:rPr lang="en-US" sz="1400" dirty="0" smtClean="0">
                <a:latin typeface="Consolas" pitchFamily="49" charset="0"/>
                <a:cs typeface="Consolas" pitchFamily="49" charset="0"/>
              </a:rPr>
              <a:t>-match-only -x -G \</a:t>
            </a:r>
          </a:p>
          <a:p>
            <a:pPr lvl="1" indent="0">
              <a:buNone/>
            </a:pPr>
            <a:r>
              <a:rPr lang="en-US" sz="1400" dirty="0" smtClean="0">
                <a:latin typeface="Consolas" pitchFamily="49" charset="0"/>
                <a:cs typeface="Consolas" pitchFamily="49" charset="0"/>
              </a:rPr>
              <a:t>-C 28000 --number-processes 6 –unlogged</a:t>
            </a:r>
          </a:p>
          <a:p>
            <a:pPr lvl="0">
              <a:buClr>
                <a:srgbClr val="4584D3"/>
              </a:buClr>
            </a:pPr>
            <a:r>
              <a:rPr lang="en-US" sz="2600" dirty="0">
                <a:solidFill>
                  <a:prstClr val="black"/>
                </a:solidFill>
              </a:rPr>
              <a:t>Some SQL from </a:t>
            </a:r>
            <a:r>
              <a:rPr lang="en-US" sz="2600" dirty="0" err="1">
                <a:solidFill>
                  <a:prstClr val="black"/>
                </a:solidFill>
              </a:rPr>
              <a:t>addressmerge</a:t>
            </a:r>
            <a:r>
              <a:rPr lang="en-US" sz="2600" dirty="0">
                <a:solidFill>
                  <a:prstClr val="black"/>
                </a:solidFill>
              </a:rPr>
              <a:t> used </a:t>
            </a:r>
            <a:r>
              <a:rPr lang="en-US" sz="2100" dirty="0">
                <a:solidFill>
                  <a:prstClr val="black"/>
                </a:solidFill>
              </a:rPr>
              <a:t>(</a:t>
            </a:r>
            <a:r>
              <a:rPr lang="en-US" sz="2100" dirty="0">
                <a:solidFill>
                  <a:prstClr val="black"/>
                </a:solidFill>
                <a:hlinkClick r:id="rId3"/>
              </a:rPr>
              <a:t>https://</a:t>
            </a:r>
            <a:r>
              <a:rPr lang="en-US" sz="2100" dirty="0" smtClean="0">
                <a:solidFill>
                  <a:prstClr val="black"/>
                </a:solidFill>
                <a:hlinkClick r:id="rId3"/>
              </a:rPr>
              <a:t>github.com/pnorman/addressmerge</a:t>
            </a:r>
            <a:r>
              <a:rPr lang="en-US" sz="2100" dirty="0" smtClean="0">
                <a:solidFill>
                  <a:prstClr val="black"/>
                </a:solidFill>
              </a:rPr>
              <a:t>)</a:t>
            </a:r>
            <a:endParaRPr lang="en-US" sz="1400" dirty="0" smtClean="0">
              <a:latin typeface="Consolas" pitchFamily="49" charset="0"/>
              <a:cs typeface="Consolas" pitchFamily="49" charset="0"/>
            </a:endParaRPr>
          </a:p>
          <a:p>
            <a:pPr lvl="1" indent="0">
              <a:buNone/>
            </a:pPr>
            <a:endParaRPr lang="en-US" sz="1400" dirty="0" smtClean="0">
              <a:latin typeface="Consolas" pitchFamily="49" charset="0"/>
              <a:cs typeface="Consolas" pitchFamily="49" charset="0"/>
            </a:endParaRPr>
          </a:p>
        </p:txBody>
      </p:sp>
    </p:spTree>
    <p:extLst>
      <p:ext uri="{BB962C8B-B14F-4D97-AF65-F5344CB8AC3E}">
        <p14:creationId xmlns:p14="http://schemas.microsoft.com/office/powerpoint/2010/main" val="2239458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compare?</a:t>
            </a:r>
            <a:endParaRPr lang="en-US" dirty="0"/>
          </a:p>
        </p:txBody>
      </p:sp>
      <p:sp>
        <p:nvSpPr>
          <p:cNvPr id="6" name="Text Placeholder 5"/>
          <p:cNvSpPr>
            <a:spLocks noGrp="1"/>
          </p:cNvSpPr>
          <p:nvPr>
            <p:ph sz="quarter" idx="1"/>
          </p:nvPr>
        </p:nvSpPr>
        <p:spPr/>
        <p:txBody>
          <a:bodyPr/>
          <a:lstStyle/>
          <a:p>
            <a:r>
              <a:rPr lang="en-US" dirty="0" smtClean="0"/>
              <a:t>POIs require surveys when you can collect addresses anyways</a:t>
            </a:r>
          </a:p>
          <a:p>
            <a:r>
              <a:rPr lang="en-US" dirty="0" smtClean="0"/>
              <a:t>Buildings can be done at home without a survey</a:t>
            </a:r>
            <a:endParaRPr lang="en-US" dirty="0"/>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1270532690"/>
              </p:ext>
            </p:extLst>
          </p:nvPr>
        </p:nvGraphicFramePr>
        <p:xfrm>
          <a:off x="4845050" y="1192213"/>
          <a:ext cx="3886200" cy="1483360"/>
        </p:xfrm>
        <a:graphic>
          <a:graphicData uri="http://schemas.openxmlformats.org/drawingml/2006/table">
            <a:tbl>
              <a:tblPr firstRow="1" bandRow="1">
                <a:tableStyleId>{5C22544A-7EE6-4342-B048-85BDC9FD1C3A}</a:tableStyleId>
              </a:tblPr>
              <a:tblGrid>
                <a:gridCol w="1295400"/>
                <a:gridCol w="1295400"/>
                <a:gridCol w="1295400"/>
              </a:tblGrid>
              <a:tr h="370840">
                <a:tc>
                  <a:txBody>
                    <a:bodyPr/>
                    <a:lstStyle/>
                    <a:p>
                      <a:endParaRPr lang="en-US" dirty="0"/>
                    </a:p>
                  </a:txBody>
                  <a:tcPr/>
                </a:tc>
                <a:tc>
                  <a:txBody>
                    <a:bodyPr/>
                    <a:lstStyle/>
                    <a:p>
                      <a:r>
                        <a:rPr lang="en-US" dirty="0" smtClean="0"/>
                        <a:t>Surrey</a:t>
                      </a:r>
                      <a:endParaRPr lang="en-US" dirty="0"/>
                    </a:p>
                  </a:txBody>
                  <a:tcPr/>
                </a:tc>
                <a:tc>
                  <a:txBody>
                    <a:bodyPr/>
                    <a:lstStyle/>
                    <a:p>
                      <a:r>
                        <a:rPr lang="en-US" dirty="0" smtClean="0"/>
                        <a:t>BC</a:t>
                      </a:r>
                      <a:endParaRPr lang="en-US" dirty="0"/>
                    </a:p>
                  </a:txBody>
                  <a:tcPr/>
                </a:tc>
              </a:tr>
              <a:tr h="370840">
                <a:tc>
                  <a:txBody>
                    <a:bodyPr/>
                    <a:lstStyle/>
                    <a:p>
                      <a:r>
                        <a:rPr lang="en-US" dirty="0" smtClean="0"/>
                        <a:t>Merged</a:t>
                      </a:r>
                      <a:endParaRPr lang="en-US" dirty="0"/>
                    </a:p>
                  </a:txBody>
                  <a:tcPr/>
                </a:tc>
                <a:tc>
                  <a:txBody>
                    <a:bodyPr/>
                    <a:lstStyle/>
                    <a:p>
                      <a:r>
                        <a:rPr lang="en-US" dirty="0" smtClean="0"/>
                        <a:t>19%</a:t>
                      </a:r>
                      <a:endParaRPr lang="en-US" dirty="0"/>
                    </a:p>
                  </a:txBody>
                  <a:tcPr/>
                </a:tc>
                <a:tc>
                  <a:txBody>
                    <a:bodyPr/>
                    <a:lstStyle/>
                    <a:p>
                      <a:r>
                        <a:rPr lang="en-US" dirty="0" smtClean="0"/>
                        <a:t>5%</a:t>
                      </a:r>
                      <a:endParaRPr lang="en-US" dirty="0"/>
                    </a:p>
                  </a:txBody>
                  <a:tcPr/>
                </a:tc>
              </a:tr>
              <a:tr h="370840">
                <a:tc>
                  <a:txBody>
                    <a:bodyPr/>
                    <a:lstStyle/>
                    <a:p>
                      <a:r>
                        <a:rPr lang="en-US" dirty="0" smtClean="0"/>
                        <a:t>Buildings</a:t>
                      </a:r>
                      <a:endParaRPr lang="en-US" dirty="0"/>
                    </a:p>
                  </a:txBody>
                  <a:tcPr/>
                </a:tc>
                <a:tc>
                  <a:txBody>
                    <a:bodyPr/>
                    <a:lstStyle/>
                    <a:p>
                      <a:r>
                        <a:rPr lang="en-US" dirty="0" smtClean="0"/>
                        <a:t>20%</a:t>
                      </a:r>
                      <a:endParaRPr lang="en-US" dirty="0"/>
                    </a:p>
                  </a:txBody>
                  <a:tcPr/>
                </a:tc>
                <a:tc>
                  <a:txBody>
                    <a:bodyPr/>
                    <a:lstStyle/>
                    <a:p>
                      <a:r>
                        <a:rPr lang="en-US" dirty="0" smtClean="0"/>
                        <a:t>4%</a:t>
                      </a:r>
                      <a:endParaRPr lang="en-US" dirty="0"/>
                    </a:p>
                  </a:txBody>
                  <a:tcPr/>
                </a:tc>
              </a:tr>
              <a:tr h="370840">
                <a:tc>
                  <a:txBody>
                    <a:bodyPr/>
                    <a:lstStyle/>
                    <a:p>
                      <a:r>
                        <a:rPr lang="en-US" dirty="0" smtClean="0"/>
                        <a:t>POIs</a:t>
                      </a:r>
                      <a:endParaRPr lang="en-US" dirty="0"/>
                    </a:p>
                  </a:txBody>
                  <a:tcPr/>
                </a:tc>
                <a:tc>
                  <a:txBody>
                    <a:bodyPr/>
                    <a:lstStyle/>
                    <a:p>
                      <a:r>
                        <a:rPr lang="en-US" dirty="0" smtClean="0"/>
                        <a:t>20%</a:t>
                      </a:r>
                      <a:endParaRPr lang="en-US" dirty="0"/>
                    </a:p>
                  </a:txBody>
                  <a:tcPr/>
                </a:tc>
                <a:tc>
                  <a:txBody>
                    <a:bodyPr/>
                    <a:lstStyle/>
                    <a:p>
                      <a:r>
                        <a:rPr lang="en-US" dirty="0" smtClean="0"/>
                        <a:t>14%</a:t>
                      </a:r>
                      <a:endParaRPr lang="en-US" dirty="0"/>
                    </a:p>
                  </a:txBody>
                  <a:tcPr/>
                </a:tc>
              </a:tr>
            </a:tbl>
          </a:graphicData>
        </a:graphic>
      </p:graphicFrame>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20</a:t>
            </a:fld>
            <a:endParaRPr lang="en-US"/>
          </a:p>
        </p:txBody>
      </p:sp>
    </p:spTree>
    <p:extLst>
      <p:ext uri="{BB962C8B-B14F-4D97-AF65-F5344CB8AC3E}">
        <p14:creationId xmlns:p14="http://schemas.microsoft.com/office/powerpoint/2010/main" val="134503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Addresses deleted</a:t>
            </a:r>
            <a:endParaRPr lang="en-US" dirty="0"/>
          </a:p>
        </p:txBody>
      </p:sp>
      <p:sp>
        <p:nvSpPr>
          <p:cNvPr id="5" name="Slide Number Placeholder 4"/>
          <p:cNvSpPr>
            <a:spLocks noGrp="1"/>
          </p:cNvSpPr>
          <p:nvPr>
            <p:ph type="sldNum" sz="quarter" idx="12"/>
          </p:nvPr>
        </p:nvSpPr>
        <p:spPr/>
        <p:txBody>
          <a:bodyPr>
            <a:normAutofit fontScale="47500" lnSpcReduction="20000"/>
          </a:bodyPr>
          <a:lstStyle/>
          <a:p>
            <a:fld id="{F38DF745-7D3F-47F4-83A3-874385CFAA69}" type="slidenum">
              <a:rPr lang="en-US" smtClean="0"/>
              <a:pPr/>
              <a:t>21</a:t>
            </a:fld>
            <a:endParaRPr lang="en-US"/>
          </a:p>
        </p:txBody>
      </p:sp>
      <p:sp>
        <p:nvSpPr>
          <p:cNvPr id="6" name="Content Placeholder 5"/>
          <p:cNvSpPr>
            <a:spLocks noGrp="1"/>
          </p:cNvSpPr>
          <p:nvPr>
            <p:ph sz="quarter" idx="1"/>
          </p:nvPr>
        </p:nvSpPr>
        <p:spPr/>
        <p:txBody>
          <a:bodyPr/>
          <a:lstStyle/>
          <a:p>
            <a:r>
              <a:rPr lang="en-US" dirty="0" smtClean="0"/>
              <a:t>3 addresses deleted without merging onto something else</a:t>
            </a:r>
          </a:p>
          <a:p>
            <a:r>
              <a:rPr lang="en-US" dirty="0" smtClean="0"/>
              <a:t>All by me</a:t>
            </a:r>
          </a:p>
          <a:p>
            <a:r>
              <a:rPr lang="en-US" dirty="0" smtClean="0"/>
              <a:t>Not a very useful metric when you have very accurate data</a:t>
            </a:r>
            <a:endParaRPr lang="en-US" dirty="0"/>
          </a:p>
        </p:txBody>
      </p:sp>
    </p:spTree>
    <p:extLst>
      <p:ext uri="{BB962C8B-B14F-4D97-AF65-F5344CB8AC3E}">
        <p14:creationId xmlns:p14="http://schemas.microsoft.com/office/powerpoint/2010/main" val="179890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Duplicate addresses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22</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smtClean="0"/>
              <a:t>25 duplicates found</a:t>
            </a:r>
          </a:p>
          <a:p>
            <a:r>
              <a:rPr lang="en-US" dirty="0" smtClean="0"/>
              <a:t>Mostly duplicates in the original data that were missed, likely typos by the city</a:t>
            </a:r>
          </a:p>
          <a:p>
            <a:r>
              <a:rPr lang="en-US" dirty="0" smtClean="0"/>
              <a:t>Two cases found where someone added a duplicate address</a:t>
            </a:r>
          </a:p>
          <a:p>
            <a:pPr lvl="1"/>
            <a:r>
              <a:rPr lang="en-US" dirty="0" smtClean="0"/>
              <a:t>But I fixed up all duplicates in December</a:t>
            </a:r>
          </a:p>
          <a:p>
            <a:pPr lvl="1"/>
            <a:r>
              <a:rPr lang="en-US" dirty="0" smtClean="0"/>
              <a:t>One a user drawing a building and adding survey information</a:t>
            </a:r>
          </a:p>
          <a:p>
            <a:pPr lvl="1"/>
            <a:r>
              <a:rPr lang="en-US" dirty="0" smtClean="0"/>
              <a:t>One a user de-merging (!) a POI that had been merged</a:t>
            </a:r>
          </a:p>
        </p:txBody>
      </p:sp>
    </p:spTree>
    <p:extLst>
      <p:ext uri="{BB962C8B-B14F-4D97-AF65-F5344CB8AC3E}">
        <p14:creationId xmlns:p14="http://schemas.microsoft.com/office/powerpoint/2010/main" val="150644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23</a:t>
            </a:fld>
            <a:endParaRPr lang="en-US"/>
          </a:p>
        </p:txBody>
      </p:sp>
      <p:sp>
        <p:nvSpPr>
          <p:cNvPr id="4" name="Content Placeholder 3"/>
          <p:cNvSpPr>
            <a:spLocks noGrp="1"/>
          </p:cNvSpPr>
          <p:nvPr>
            <p:ph sz="quarter" idx="1"/>
          </p:nvPr>
        </p:nvSpPr>
        <p:spPr/>
        <p:txBody>
          <a:bodyPr/>
          <a:lstStyle/>
          <a:p>
            <a:r>
              <a:rPr lang="en-US" dirty="0" smtClean="0"/>
              <a:t>Address node imports offer no immediate gain over using the data as an alternate source in your </a:t>
            </a:r>
            <a:r>
              <a:rPr lang="en-US" dirty="0" err="1" smtClean="0"/>
              <a:t>geocoder</a:t>
            </a:r>
            <a:endParaRPr lang="en-US" dirty="0" smtClean="0"/>
          </a:p>
          <a:p>
            <a:r>
              <a:rPr lang="en-US" dirty="0" smtClean="0"/>
              <a:t>Some evidence that address data results in more POIs with addresses</a:t>
            </a:r>
            <a:endParaRPr lang="en-US" dirty="0"/>
          </a:p>
        </p:txBody>
      </p:sp>
    </p:spTree>
    <p:extLst>
      <p:ext uri="{BB962C8B-B14F-4D97-AF65-F5344CB8AC3E}">
        <p14:creationId xmlns:p14="http://schemas.microsoft.com/office/powerpoint/2010/main" val="5084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Contact/Credits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24</a:t>
            </a:fld>
            <a:endParaRPr lang="en-US"/>
          </a:p>
        </p:txBody>
      </p:sp>
      <p:sp>
        <p:nvSpPr>
          <p:cNvPr id="4" name="Content Placeholder 3"/>
          <p:cNvSpPr>
            <a:spLocks noGrp="1"/>
          </p:cNvSpPr>
          <p:nvPr>
            <p:ph sz="quarter" idx="1"/>
          </p:nvPr>
        </p:nvSpPr>
        <p:spPr/>
        <p:txBody>
          <a:bodyPr>
            <a:normAutofit fontScale="92500"/>
          </a:bodyPr>
          <a:lstStyle/>
          <a:p>
            <a:r>
              <a:rPr lang="en-US" dirty="0" smtClean="0"/>
              <a:t>Paul Norman: </a:t>
            </a:r>
            <a:r>
              <a:rPr lang="en-US" dirty="0" smtClean="0">
                <a:hlinkClick r:id="rId3"/>
              </a:rPr>
              <a:t>penorman@mac.com</a:t>
            </a:r>
            <a:endParaRPr lang="en-US" dirty="0" smtClean="0"/>
          </a:p>
          <a:p>
            <a:r>
              <a:rPr lang="en-US" dirty="0" smtClean="0"/>
              <a:t>osm.org/user/</a:t>
            </a:r>
            <a:r>
              <a:rPr lang="en-US" dirty="0" err="1" smtClean="0"/>
              <a:t>pnorman</a:t>
            </a:r>
            <a:endParaRPr lang="en-US" dirty="0" smtClean="0"/>
          </a:p>
          <a:p>
            <a:endParaRPr lang="en-US" dirty="0"/>
          </a:p>
          <a:p>
            <a:r>
              <a:rPr lang="en-US" dirty="0" smtClean="0"/>
              <a:t>Background by Stamen Design, CC BY 3.0, contains information from OpenStreetMap, ODbL </a:t>
            </a:r>
            <a:r>
              <a:rPr lang="en-US" dirty="0" smtClean="0"/>
              <a:t>1.0</a:t>
            </a:r>
          </a:p>
          <a:p>
            <a:r>
              <a:rPr lang="en-US" dirty="0" smtClean="0"/>
              <a:t>Map data © OpenStreetMap contributors under ODbL. Surrey inset map data copyright Natural Earth</a:t>
            </a:r>
            <a:endParaRPr lang="en-US" dirty="0" smtClean="0"/>
          </a:p>
        </p:txBody>
      </p:sp>
    </p:spTree>
    <p:extLst>
      <p:ext uri="{BB962C8B-B14F-4D97-AF65-F5344CB8AC3E}">
        <p14:creationId xmlns:p14="http://schemas.microsoft.com/office/powerpoint/2010/main" val="143493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lnSpcReduction="10000"/>
          </a:bodyPr>
          <a:lstStyle/>
          <a:p>
            <a:fld id="{F38DF745-7D3F-47F4-83A3-874385CFAA69}" type="slidenum">
              <a:rPr lang="en-US" smtClean="0"/>
              <a:pPr/>
              <a:t>3</a:t>
            </a:fld>
            <a:endParaRPr lang="en-US"/>
          </a:p>
        </p:txBody>
      </p:sp>
      <p:pic>
        <p:nvPicPr>
          <p:cNvPr id="8" name="Picture Placeholder 7"/>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13549" b="549"/>
          <a:stretch/>
        </p:blipFill>
        <p:spPr>
          <a:xfrm>
            <a:off x="2057400" y="-628650"/>
            <a:ext cx="5029200" cy="5682996"/>
          </a:xfrm>
        </p:spPr>
      </p:pic>
    </p:spTree>
    <p:extLst>
      <p:ext uri="{BB962C8B-B14F-4D97-AF65-F5344CB8AC3E}">
        <p14:creationId xmlns:p14="http://schemas.microsoft.com/office/powerpoint/2010/main" val="168818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Surrey</a:t>
            </a:r>
            <a:endParaRPr lang="en-US" dirty="0"/>
          </a:p>
        </p:txBody>
      </p:sp>
      <p:sp>
        <p:nvSpPr>
          <p:cNvPr id="5" name="Content Placeholder 4"/>
          <p:cNvSpPr>
            <a:spLocks noGrp="1"/>
          </p:cNvSpPr>
          <p:nvPr>
            <p:ph sz="quarter" idx="1"/>
          </p:nvPr>
        </p:nvSpPr>
        <p:spPr/>
        <p:txBody>
          <a:bodyPr>
            <a:normAutofit fontScale="85000" lnSpcReduction="20000"/>
          </a:bodyPr>
          <a:lstStyle/>
          <a:p>
            <a:r>
              <a:rPr lang="en-US" dirty="0" smtClean="0"/>
              <a:t>Population of 468 thousand</a:t>
            </a:r>
          </a:p>
          <a:p>
            <a:r>
              <a:rPr lang="en-US" dirty="0" smtClean="0"/>
              <a:t>Area of 316 km</a:t>
            </a:r>
            <a:r>
              <a:rPr lang="en-US" baseline="30000" dirty="0" smtClean="0"/>
              <a:t>2</a:t>
            </a:r>
            <a:r>
              <a:rPr lang="en-US" dirty="0" smtClean="0"/>
              <a:t> (122 </a:t>
            </a:r>
            <a:r>
              <a:rPr lang="en-US" dirty="0" err="1" smtClean="0"/>
              <a:t>sq</a:t>
            </a:r>
            <a:r>
              <a:rPr lang="en-US" dirty="0" smtClean="0"/>
              <a:t> mi)</a:t>
            </a:r>
          </a:p>
          <a:p>
            <a:r>
              <a:rPr lang="en-US" dirty="0" smtClean="0"/>
              <a:t>About 15 km x 25 km</a:t>
            </a:r>
          </a:p>
          <a:p>
            <a:r>
              <a:rPr lang="en-US" dirty="0" smtClean="0"/>
              <a:t>Adjacent Fraser River, US border, Pacific Ocean, two other cities with the city of White Rock within its bounds</a:t>
            </a:r>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073650" y="1192213"/>
            <a:ext cx="3429000" cy="3429000"/>
          </a:xfrm>
        </p:spPr>
      </p:pic>
      <p:sp>
        <p:nvSpPr>
          <p:cNvPr id="3" name="Slide Number Placeholder 2"/>
          <p:cNvSpPr>
            <a:spLocks noGrp="1"/>
          </p:cNvSpPr>
          <p:nvPr>
            <p:ph type="sldNum" sz="quarter" idx="16"/>
          </p:nvPr>
        </p:nvSpPr>
        <p:spPr/>
        <p:txBody>
          <a:bodyPr>
            <a:normAutofit fontScale="47500" lnSpcReduction="20000"/>
          </a:bodyPr>
          <a:lstStyle/>
          <a:p>
            <a:fld id="{F38DF745-7D3F-47F4-83A3-874385CFAA69}" type="slidenum">
              <a:rPr lang="en-US" smtClean="0"/>
              <a:pPr/>
              <a:t>4</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885950"/>
            <a:ext cx="1009524" cy="1009524"/>
          </a:xfrm>
          <a:prstGeom prst="rect">
            <a:avLst/>
          </a:prstGeom>
          <a:ln>
            <a:solidFill>
              <a:schemeClr val="tx2"/>
            </a:solidFill>
          </a:ln>
        </p:spPr>
      </p:pic>
    </p:spTree>
    <p:extLst>
      <p:ext uri="{BB962C8B-B14F-4D97-AF65-F5344CB8AC3E}">
        <p14:creationId xmlns:p14="http://schemas.microsoft.com/office/powerpoint/2010/main" val="222573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Farmland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About 1/3</a:t>
            </a:r>
            <a:r>
              <a:rPr lang="en-US" baseline="30000" dirty="0" smtClean="0"/>
              <a:t>rd</a:t>
            </a:r>
            <a:r>
              <a:rPr lang="en-US" dirty="0" smtClean="0"/>
              <a:t> farmland</a:t>
            </a:r>
          </a:p>
          <a:p>
            <a:r>
              <a:rPr lang="en-US" dirty="0" smtClean="0"/>
              <a:t>Not giant farms, mainly </a:t>
            </a:r>
            <a:r>
              <a:rPr lang="en-US" dirty="0" smtClean="0"/>
              <a:t>vegetables </a:t>
            </a:r>
            <a:r>
              <a:rPr lang="en-US" dirty="0" smtClean="0"/>
              <a:t>and fruits</a:t>
            </a:r>
          </a:p>
          <a:p>
            <a:r>
              <a:rPr lang="en-US" dirty="0" smtClean="0"/>
              <a:t>Low mapper interest</a:t>
            </a:r>
          </a:p>
          <a:p>
            <a:r>
              <a:rPr lang="en-US" dirty="0" smtClean="0"/>
              <a:t>Low object density</a:t>
            </a:r>
          </a:p>
          <a:p>
            <a:r>
              <a:rPr lang="en-US" dirty="0" smtClean="0"/>
              <a:t>Few addresses</a:t>
            </a:r>
          </a:p>
        </p:txBody>
      </p:sp>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5</a:t>
            </a:fld>
            <a:endParaRPr lang="en-US"/>
          </a:p>
        </p:txBody>
      </p:sp>
      <p:pic>
        <p:nvPicPr>
          <p:cNvPr id="8" name="Content Placeholder 7"/>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845050" y="1198695"/>
            <a:ext cx="3886200" cy="3416036"/>
          </a:xfrm>
        </p:spPr>
      </p:pic>
    </p:spTree>
    <p:extLst>
      <p:ext uri="{BB962C8B-B14F-4D97-AF65-F5344CB8AC3E}">
        <p14:creationId xmlns:p14="http://schemas.microsoft.com/office/powerpoint/2010/main" val="647511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a:t>
            </a:r>
            <a:endParaRPr lang="en-US" dirty="0"/>
          </a:p>
        </p:txBody>
      </p:sp>
      <p:sp>
        <p:nvSpPr>
          <p:cNvPr id="3" name="Content Placeholder 2"/>
          <p:cNvSpPr>
            <a:spLocks noGrp="1"/>
          </p:cNvSpPr>
          <p:nvPr>
            <p:ph sz="quarter" idx="1"/>
          </p:nvPr>
        </p:nvSpPr>
        <p:spPr/>
        <p:txBody>
          <a:bodyPr/>
          <a:lstStyle/>
          <a:p>
            <a:r>
              <a:rPr lang="en-US" dirty="0" smtClean="0"/>
              <a:t>Sizable industrial base</a:t>
            </a:r>
          </a:p>
          <a:p>
            <a:r>
              <a:rPr lang="en-US" dirty="0" smtClean="0"/>
              <a:t>Low mapper interest</a:t>
            </a:r>
          </a:p>
          <a:p>
            <a:r>
              <a:rPr lang="en-US" dirty="0" smtClean="0"/>
              <a:t>Moderate object density</a:t>
            </a:r>
          </a:p>
          <a:p>
            <a:r>
              <a:rPr lang="en-US" dirty="0" smtClean="0"/>
              <a:t>Moderate addresses</a:t>
            </a:r>
            <a:endParaRPr lang="en-US" dirty="0"/>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65505" y="1192213"/>
            <a:ext cx="3645290" cy="3429000"/>
          </a:xfrm>
        </p:spPr>
      </p:pic>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6</a:t>
            </a:fld>
            <a:endParaRPr lang="en-US"/>
          </a:p>
        </p:txBody>
      </p:sp>
    </p:spTree>
    <p:extLst>
      <p:ext uri="{BB962C8B-B14F-4D97-AF65-F5344CB8AC3E}">
        <p14:creationId xmlns:p14="http://schemas.microsoft.com/office/powerpoint/2010/main" val="51137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Retail/Commercial</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Discrete parts of the city, far separated</a:t>
            </a:r>
          </a:p>
          <a:p>
            <a:r>
              <a:rPr lang="en-US" dirty="0" smtClean="0"/>
              <a:t>Mainly street-facing retail, strip malls</a:t>
            </a:r>
          </a:p>
          <a:p>
            <a:r>
              <a:rPr lang="en-US" dirty="0" smtClean="0"/>
              <a:t>High mapper interest</a:t>
            </a:r>
          </a:p>
          <a:p>
            <a:r>
              <a:rPr lang="en-US" dirty="0" smtClean="0"/>
              <a:t>High object density</a:t>
            </a:r>
          </a:p>
          <a:p>
            <a:r>
              <a:rPr lang="en-US" dirty="0" smtClean="0"/>
              <a:t>High address density</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73650" y="1192213"/>
            <a:ext cx="3429000" cy="3429000"/>
          </a:xfrm>
        </p:spPr>
      </p:pic>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7</a:t>
            </a:fld>
            <a:endParaRPr lang="en-US"/>
          </a:p>
        </p:txBody>
      </p:sp>
    </p:spTree>
    <p:extLst>
      <p:ext uri="{BB962C8B-B14F-4D97-AF65-F5344CB8AC3E}">
        <p14:creationId xmlns:p14="http://schemas.microsoft.com/office/powerpoint/2010/main" val="3327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Residential</a:t>
            </a:r>
            <a:endParaRPr lang="en-US" dirty="0"/>
          </a:p>
        </p:txBody>
      </p:sp>
      <p:sp>
        <p:nvSpPr>
          <p:cNvPr id="3" name="Content Placeholder 2"/>
          <p:cNvSpPr>
            <a:spLocks noGrp="1"/>
          </p:cNvSpPr>
          <p:nvPr>
            <p:ph sz="quarter" idx="1"/>
          </p:nvPr>
        </p:nvSpPr>
        <p:spPr/>
        <p:txBody>
          <a:bodyPr>
            <a:normAutofit fontScale="92500"/>
          </a:bodyPr>
          <a:lstStyle/>
          <a:p>
            <a:r>
              <a:rPr lang="en-US" dirty="0" smtClean="0"/>
              <a:t>Endless boring suburbs</a:t>
            </a:r>
          </a:p>
          <a:p>
            <a:r>
              <a:rPr lang="en-US" dirty="0" smtClean="0"/>
              <a:t>Difficult to map</a:t>
            </a:r>
          </a:p>
          <a:p>
            <a:r>
              <a:rPr lang="en-US" dirty="0" smtClean="0"/>
              <a:t>Low mapper interest</a:t>
            </a:r>
          </a:p>
          <a:p>
            <a:r>
              <a:rPr lang="en-US" dirty="0" smtClean="0"/>
              <a:t>Moderate object density</a:t>
            </a:r>
          </a:p>
          <a:p>
            <a:pPr lvl="1"/>
            <a:r>
              <a:rPr lang="en-US" dirty="0" smtClean="0"/>
              <a:t>But mainly buildings with no value except display</a:t>
            </a:r>
          </a:p>
          <a:p>
            <a:r>
              <a:rPr lang="en-US" dirty="0" smtClean="0"/>
              <a:t>High address density</a:t>
            </a:r>
            <a:endParaRPr lang="en-US" dirty="0"/>
          </a:p>
        </p:txBody>
      </p:sp>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8</a:t>
            </a:fld>
            <a:endParaRPr lang="en-US"/>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073650" y="1192213"/>
            <a:ext cx="3429000" cy="3429000"/>
          </a:xfrm>
        </p:spPr>
      </p:pic>
    </p:spTree>
    <p:extLst>
      <p:ext uri="{BB962C8B-B14F-4D97-AF65-F5344CB8AC3E}">
        <p14:creationId xmlns:p14="http://schemas.microsoft.com/office/powerpoint/2010/main" val="3078286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Surrey releases data</a:t>
            </a:r>
            <a:endParaRPr lang="en-US" dirty="0"/>
          </a:p>
        </p:txBody>
      </p:sp>
      <p:sp>
        <p:nvSpPr>
          <p:cNvPr id="5" name="Slide Number Placeholder 4"/>
          <p:cNvSpPr>
            <a:spLocks noGrp="1"/>
          </p:cNvSpPr>
          <p:nvPr>
            <p:ph type="sldNum" sz="quarter" idx="12"/>
          </p:nvPr>
        </p:nvSpPr>
        <p:spPr/>
        <p:txBody>
          <a:bodyPr>
            <a:normAutofit fontScale="47500" lnSpcReduction="20000"/>
          </a:bodyPr>
          <a:lstStyle/>
          <a:p>
            <a:fld id="{F38DF745-7D3F-47F4-83A3-874385CFAA69}" type="slidenum">
              <a:rPr lang="en-US" smtClean="0"/>
              <a:pPr/>
              <a:t>9</a:t>
            </a:fld>
            <a:endParaRPr lang="en-US"/>
          </a:p>
        </p:txBody>
      </p:sp>
      <p:sp>
        <p:nvSpPr>
          <p:cNvPr id="6" name="Content Placeholder 5"/>
          <p:cNvSpPr>
            <a:spLocks noGrp="1"/>
          </p:cNvSpPr>
          <p:nvPr>
            <p:ph sz="quarter" idx="1"/>
          </p:nvPr>
        </p:nvSpPr>
        <p:spPr/>
        <p:txBody>
          <a:bodyPr/>
          <a:lstStyle/>
          <a:p>
            <a:r>
              <a:rPr lang="en-US" dirty="0" smtClean="0"/>
              <a:t>Aerial imagery</a:t>
            </a:r>
          </a:p>
          <a:p>
            <a:r>
              <a:rPr lang="en-US" dirty="0" smtClean="0"/>
              <a:t>Contours</a:t>
            </a:r>
          </a:p>
          <a:p>
            <a:r>
              <a:rPr lang="en-US" dirty="0" smtClean="0"/>
              <a:t>Roads</a:t>
            </a:r>
          </a:p>
          <a:p>
            <a:r>
              <a:rPr lang="en-US" dirty="0" smtClean="0"/>
              <a:t>Waterways</a:t>
            </a:r>
          </a:p>
          <a:p>
            <a:r>
              <a:rPr lang="en-US" dirty="0" smtClean="0"/>
              <a:t>Sewers, water mains, buildings, property lots, </a:t>
            </a:r>
            <a:r>
              <a:rPr lang="en-US" dirty="0" err="1" smtClean="0"/>
              <a:t>etc</a:t>
            </a:r>
            <a:endParaRPr lang="en-US" dirty="0" smtClean="0"/>
          </a:p>
          <a:p>
            <a:r>
              <a:rPr lang="en-US" b="1" dirty="0" smtClean="0"/>
              <a:t>Addresses</a:t>
            </a:r>
          </a:p>
        </p:txBody>
      </p:sp>
    </p:spTree>
    <p:extLst>
      <p:ext uri="{BB962C8B-B14F-4D97-AF65-F5344CB8AC3E}">
        <p14:creationId xmlns:p14="http://schemas.microsoft.com/office/powerpoint/2010/main" val="1964043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29634</TotalTime>
  <Words>1334</Words>
  <Application>Microsoft Office PowerPoint</Application>
  <PresentationFormat>On-screen Show (16:9)</PresentationFormat>
  <Paragraphs>242</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Surrey address Import</vt:lpstr>
      <vt:lpstr>About</vt:lpstr>
      <vt:lpstr>PowerPoint Presentation</vt:lpstr>
      <vt:lpstr>Surrey</vt:lpstr>
      <vt:lpstr>Farmland</vt:lpstr>
      <vt:lpstr>Industrial </vt:lpstr>
      <vt:lpstr>Retail/Commercial</vt:lpstr>
      <vt:lpstr>Residential</vt:lpstr>
      <vt:lpstr>Surrey releases data</vt:lpstr>
      <vt:lpstr>What did they release for addresses?</vt:lpstr>
      <vt:lpstr>PowerPoint Presentation</vt:lpstr>
      <vt:lpstr>Attributes and tags</vt:lpstr>
      <vt:lpstr>PowerPoint Presentation</vt:lpstr>
      <vt:lpstr>What does the data in OSM look like now?</vt:lpstr>
      <vt:lpstr>PowerPoint Presentation</vt:lpstr>
      <vt:lpstr>What does the data in OSM look like now?</vt:lpstr>
      <vt:lpstr>Metrics not considered</vt:lpstr>
      <vt:lpstr>Pre-import state</vt:lpstr>
      <vt:lpstr>Merged addresses</vt:lpstr>
      <vt:lpstr>How does this compare?</vt:lpstr>
      <vt:lpstr>Addresses deleted</vt:lpstr>
      <vt:lpstr>Duplicate addresses</vt:lpstr>
      <vt:lpstr>Conclusions</vt:lpstr>
      <vt:lpstr>Contact/Credits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Norman</dc:creator>
  <cp:lastModifiedBy>Paul Norman</cp:lastModifiedBy>
  <cp:revision>225</cp:revision>
  <cp:lastPrinted>2013-06-04T06:03:57Z</cp:lastPrinted>
  <dcterms:created xsi:type="dcterms:W3CDTF">2012-09-15T01:57:36Z</dcterms:created>
  <dcterms:modified xsi:type="dcterms:W3CDTF">2013-06-05T06:06:24Z</dcterms:modified>
</cp:coreProperties>
</file>