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38"/>
  </p:notesMasterIdLst>
  <p:handoutMasterIdLst>
    <p:handoutMasterId r:id="rId39"/>
  </p:handoutMasterIdLst>
  <p:sldIdLst>
    <p:sldId id="256" r:id="rId2"/>
    <p:sldId id="277" r:id="rId3"/>
    <p:sldId id="278" r:id="rId4"/>
    <p:sldId id="280" r:id="rId5"/>
    <p:sldId id="279" r:id="rId6"/>
    <p:sldId id="281" r:id="rId7"/>
    <p:sldId id="294" r:id="rId8"/>
    <p:sldId id="291" r:id="rId9"/>
    <p:sldId id="292" r:id="rId10"/>
    <p:sldId id="293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282" r:id="rId21"/>
    <p:sldId id="283" r:id="rId22"/>
    <p:sldId id="286" r:id="rId23"/>
    <p:sldId id="284" r:id="rId24"/>
    <p:sldId id="285" r:id="rId25"/>
    <p:sldId id="287" r:id="rId26"/>
    <p:sldId id="288" r:id="rId27"/>
    <p:sldId id="304" r:id="rId28"/>
    <p:sldId id="305" r:id="rId29"/>
    <p:sldId id="306" r:id="rId30"/>
    <p:sldId id="307" r:id="rId31"/>
    <p:sldId id="309" r:id="rId32"/>
    <p:sldId id="310" r:id="rId33"/>
    <p:sldId id="312" r:id="rId34"/>
    <p:sldId id="311" r:id="rId35"/>
    <p:sldId id="313" r:id="rId36"/>
    <p:sldId id="276" r:id="rId37"/>
  </p:sldIdLst>
  <p:sldSz cx="9144000" cy="5143500" type="screen16x9"/>
  <p:notesSz cx="6946900" cy="9271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2D4C479-99D8-4863-93C8-4E48005776C9}">
          <p14:sldIdLst>
            <p14:sldId id="256"/>
            <p14:sldId id="277"/>
            <p14:sldId id="278"/>
            <p14:sldId id="280"/>
            <p14:sldId id="279"/>
            <p14:sldId id="281"/>
          </p14:sldIdLst>
        </p14:section>
        <p14:section name="Website" id="{9A27F5C5-EF55-421F-9539-F4858B771595}">
          <p14:sldIdLst>
            <p14:sldId id="294"/>
            <p14:sldId id="291"/>
            <p14:sldId id="292"/>
            <p14:sldId id="293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</p14:sldIdLst>
        </p14:section>
        <p14:section name="Technical" id="{94250D22-9BC3-4B17-BD92-DE0A6CA27F95}">
          <p14:sldIdLst>
            <p14:sldId id="282"/>
            <p14:sldId id="283"/>
            <p14:sldId id="286"/>
            <p14:sldId id="284"/>
            <p14:sldId id="285"/>
            <p14:sldId id="287"/>
          </p14:sldIdLst>
        </p14:section>
        <p14:section name="How it's done" id="{E8632081-2E7A-4171-88E8-21374EE70227}">
          <p14:sldIdLst>
            <p14:sldId id="288"/>
            <p14:sldId id="304"/>
            <p14:sldId id="305"/>
            <p14:sldId id="306"/>
            <p14:sldId id="307"/>
            <p14:sldId id="309"/>
            <p14:sldId id="310"/>
            <p14:sldId id="312"/>
            <p14:sldId id="311"/>
            <p14:sldId id="313"/>
          </p14:sldIdLst>
        </p14:section>
        <p14:section name="Credits" id="{8452CC7E-45CF-46B2-8E5D-7ED8AA9A2053}">
          <p14:sldIdLst>
            <p14:sldId id="27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84914" autoAdjust="0"/>
  </p:normalViewPr>
  <p:slideViewPr>
    <p:cSldViewPr>
      <p:cViewPr>
        <p:scale>
          <a:sx n="100" d="100"/>
          <a:sy n="100" d="100"/>
        </p:scale>
        <p:origin x="-2076" y="-60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969" y="0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r">
              <a:defRPr sz="1200"/>
            </a:lvl1pPr>
          </a:lstStyle>
          <a:p>
            <a:fld id="{D8C158D9-5115-4B05-A811-3F59ECE88A8E}" type="datetimeFigureOut">
              <a:rPr lang="en-US" smtClean="0"/>
              <a:t>10/6/2013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41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969" y="8805841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r">
              <a:defRPr sz="1200"/>
            </a:lvl1pPr>
          </a:lstStyle>
          <a:p>
            <a:fld id="{AE196FC4-7257-44C5-8C3E-47573A4D3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57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r">
              <a:defRPr sz="1200"/>
            </a:lvl1pPr>
          </a:lstStyle>
          <a:p>
            <a:fld id="{2CD356C4-44BF-4690-BB81-98AB0A2496BB}" type="datetimeFigureOut">
              <a:rPr lang="en-US" smtClean="0"/>
              <a:t>10/6/2013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95325"/>
            <a:ext cx="617855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65" tIns="46333" rIns="92665" bIns="4633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403725"/>
            <a:ext cx="5557520" cy="4171950"/>
          </a:xfrm>
          <a:prstGeom prst="rect">
            <a:avLst/>
          </a:prstGeom>
        </p:spPr>
        <p:txBody>
          <a:bodyPr vert="horz" lIns="92665" tIns="46333" rIns="92665" bIns="4633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805841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r">
              <a:defRPr sz="1200"/>
            </a:lvl1pPr>
          </a:lstStyle>
          <a:p>
            <a:fld id="{53DEF881-EE0D-4A15-8584-0F9CFC0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4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streetmap.org/#map=11/49.1972/-122.7856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streetmap.org/#map=11/49.1972/-122.7856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95325"/>
            <a:ext cx="617855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EF881-EE0D-4A15-8584-0F9CFC07A4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70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this slide I started with a slide from the presentation from one of our </a:t>
            </a:r>
            <a:r>
              <a:rPr lang="en-US" baseline="0" dirty="0" err="1" smtClean="0"/>
              <a:t>sysadmins</a:t>
            </a:r>
            <a:r>
              <a:rPr lang="en-US" baseline="0" dirty="0" smtClean="0"/>
              <a:t> from July and I had to increase the numbers to current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EF881-EE0D-4A15-8584-0F9CFC07A4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39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EF881-EE0D-4A15-8584-0F9CFC07A4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1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EF881-EE0D-4A15-8584-0F9CFC07A4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99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is osm?</a:t>
            </a:r>
          </a:p>
          <a:p>
            <a:endParaRPr lang="en-US" baseline="0" dirty="0" smtClean="0"/>
          </a:p>
          <a:p>
            <a:r>
              <a:rPr lang="en-US" baseline="0" dirty="0" smtClean="0"/>
              <a:t>Osm is a </a:t>
            </a:r>
            <a:r>
              <a:rPr lang="en-US" baseline="0" dirty="0" smtClean="0"/>
              <a:t>crowd-sourced </a:t>
            </a:r>
            <a:r>
              <a:rPr lang="en-US" baseline="0" dirty="0" smtClean="0"/>
              <a:t>map like </a:t>
            </a:r>
            <a:r>
              <a:rPr lang="en-US" baseline="0" dirty="0" err="1" smtClean="0"/>
              <a:t>wikipedia</a:t>
            </a:r>
            <a:r>
              <a:rPr lang="en-US" baseline="0" dirty="0" smtClean="0"/>
              <a:t> is a </a:t>
            </a:r>
            <a:r>
              <a:rPr lang="en-US" baseline="0" dirty="0" smtClean="0"/>
              <a:t>crowd-sourced encyclopedia</a:t>
            </a:r>
            <a:endParaRPr lang="en-US" baseline="0" dirty="0" smtClean="0"/>
          </a:p>
          <a:p>
            <a:r>
              <a:rPr lang="en-US" dirty="0" smtClean="0"/>
              <a:t>It’s a crowd-sourced database of geodata.</a:t>
            </a:r>
            <a:r>
              <a:rPr lang="en-US" baseline="0" dirty="0" smtClean="0"/>
              <a:t> Think </a:t>
            </a:r>
            <a:r>
              <a:rPr lang="en-US" baseline="0" dirty="0" err="1" smtClean="0"/>
              <a:t>shapefiles</a:t>
            </a:r>
            <a:r>
              <a:rPr lang="en-US" baseline="0" dirty="0" smtClean="0"/>
              <a:t>, not </a:t>
            </a:r>
            <a:r>
              <a:rPr lang="en-US" baseline="0" dirty="0" err="1" smtClean="0"/>
              <a:t>geotiffs</a:t>
            </a:r>
            <a:r>
              <a:rPr lang="en-US" baseline="0" dirty="0" smtClean="0"/>
              <a:t> and other raster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EF881-EE0D-4A15-8584-0F9CFC07A4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73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http://www.openstreetmap.org/#map=11/49.1972/-122.7856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EF881-EE0D-4A15-8584-0F9CFC07A4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0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http://www.openstreetmap.org/#map=11/49.1972/-122.7856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EF881-EE0D-4A15-8584-0F9CFC07A4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0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EF881-EE0D-4A15-8584-0F9CFC07A4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0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EF881-EE0D-4A15-8584-0F9CFC07A4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0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EF881-EE0D-4A15-8584-0F9CFC07A4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0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EF881-EE0D-4A15-8584-0F9CFC07A4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0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EF881-EE0D-4A15-8584-0F9CFC07A4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51DEABC-D766-4322-8E78-B830FAE35C72}" type="datetime4">
              <a:rPr lang="en-US" smtClean="0"/>
              <a:pPr/>
              <a:t>October 6, 2013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76EEA923-9BEE-48CE-9F28-5B525F399BAD}" type="datetime4">
              <a:rPr lang="en-US" smtClean="0"/>
              <a:pPr/>
              <a:t>October 6, 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1F9E-604E-4343-9F29-EF72E8231CAD}" type="datetime4">
              <a:rPr lang="en-US" smtClean="0"/>
              <a:pPr/>
              <a:t>October 6,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5562600" cy="413742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4686302"/>
            <a:ext cx="2209800" cy="273844"/>
          </a:xfrm>
        </p:spPr>
        <p:txBody>
          <a:bodyPr/>
          <a:lstStyle/>
          <a:p>
            <a:fld id="{34A8E1CE-37F8-4102-8DF9-852A0A51F293}" type="datetime4">
              <a:rPr lang="en-US" smtClean="0"/>
              <a:pPr/>
              <a:t>October 6,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4686156"/>
            <a:ext cx="5573483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October 6,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057400"/>
            <a:ext cx="7123113" cy="1254919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BA-01FC-4367-B6F3-ABB2645D55F1}" type="datetime4">
              <a:rPr lang="en-US" smtClean="0"/>
              <a:pPr/>
              <a:t>October 6, 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9B19C71-EC74-44AF-B27E-FC7DC3C3A61D}" type="datetime4">
              <a:rPr lang="en-US" smtClean="0"/>
              <a:pPr/>
              <a:t>October 6, 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4787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A5CDA29-3CBE-48EA-92AE-A996835462BA}" type="datetime4">
              <a:rPr lang="en-US" smtClean="0"/>
              <a:pPr/>
              <a:t>October 6, 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C054-3869-4501-B163-1BBFDE8DCE04}" type="datetime4">
              <a:rPr lang="en-US" smtClean="0"/>
              <a:pPr/>
              <a:t>October 6,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D831-56C1-49CF-8EF7-8B9A98402BCD}" type="datetime4">
              <a:rPr lang="en-US" smtClean="0"/>
              <a:pPr/>
              <a:t>October 6, 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773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787"/>
            <a:ext cx="8077200" cy="652463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October 6,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October 6, 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8" r:id="rId8"/>
    <p:sldLayoutId id="2147484004" r:id="rId9"/>
    <p:sldLayoutId id="2147484005" r:id="rId10"/>
    <p:sldLayoutId id="2147484006" r:id="rId11"/>
    <p:sldLayoutId id="214748400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planet.osm.org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openstreetmap/mod_tile" TargetMode="External"/><Relationship Id="rId2" Type="http://schemas.openxmlformats.org/officeDocument/2006/relationships/hyperlink" Target="http://github.com/gravitystorm/openstreetmap-carto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iki.osm.org/Nominatim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penorman@mac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OpenStreetMap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100" dirty="0" err="1" smtClean="0"/>
              <a:t>VancouverGIS</a:t>
            </a:r>
            <a:r>
              <a:rPr lang="en-US" sz="1100" dirty="0" smtClean="0"/>
              <a:t> October </a:t>
            </a:r>
            <a:r>
              <a:rPr lang="en-US" sz="1100" dirty="0" smtClean="0"/>
              <a:t>2013</a:t>
            </a:r>
            <a:endParaRPr lang="en-US" sz="1100" dirty="0" smtClean="0"/>
          </a:p>
          <a:p>
            <a:r>
              <a:rPr lang="en-US" sz="1100" dirty="0" smtClean="0"/>
              <a:t>www.openstreetmap.org/user/pnorman</a:t>
            </a:r>
            <a:endParaRPr lang="en-US" sz="1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38DF745-7D3F-47F4-83A3-874385CFAA69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3" y="895350"/>
            <a:ext cx="2600818" cy="2600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4552950"/>
            <a:ext cx="3505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/>
              <a:t>Portions of presentation courtesy Grant Slater @</a:t>
            </a:r>
            <a:r>
              <a:rPr lang="en-US" sz="1050" dirty="0" smtClean="0"/>
              <a:t>firefishy1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2280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533400" cy="285750"/>
          </a:xfrm>
        </p:spPr>
        <p:txBody>
          <a:bodyPr>
            <a:normAutofit lnSpcReduction="10000"/>
          </a:bodyPr>
          <a:lstStyle/>
          <a:p>
            <a:fld id="{F38DF745-7D3F-47F4-83A3-874385CFAA6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68680" y="640080"/>
            <a:ext cx="2560320" cy="502920"/>
          </a:xfrm>
          <a:prstGeom prst="rect">
            <a:avLst/>
          </a:prstGeom>
          <a:noFill/>
          <a:ln w="3175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00" y="1276350"/>
            <a:ext cx="804672" cy="100584"/>
          </a:xfrm>
          <a:prstGeom prst="rect">
            <a:avLst/>
          </a:prstGeom>
          <a:noFill/>
          <a:ln w="3175">
            <a:solidFill>
              <a:srgbClr val="FF0000"/>
            </a:solidFill>
          </a:ln>
          <a:effectLst>
            <a:glow rad="508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0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533400" cy="285750"/>
          </a:xfrm>
        </p:spPr>
        <p:txBody>
          <a:bodyPr>
            <a:normAutofit lnSpcReduction="10000"/>
          </a:bodyPr>
          <a:lstStyle/>
          <a:p>
            <a:fld id="{F38DF745-7D3F-47F4-83A3-874385CFAA6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7200" y="295199"/>
            <a:ext cx="9136800" cy="4857675"/>
          </a:xfrm>
          <a:custGeom>
            <a:avLst/>
            <a:gdLst>
              <a:gd name="connsiteX0" fmla="*/ 878400 w 9136800"/>
              <a:gd name="connsiteY0" fmla="*/ 4867200 h 4867200"/>
              <a:gd name="connsiteX1" fmla="*/ 878400 w 9136800"/>
              <a:gd name="connsiteY1" fmla="*/ 136800 h 4867200"/>
              <a:gd name="connsiteX2" fmla="*/ 9136800 w 9136800"/>
              <a:gd name="connsiteY2" fmla="*/ 136800 h 4867200"/>
              <a:gd name="connsiteX3" fmla="*/ 9136800 w 9136800"/>
              <a:gd name="connsiteY3" fmla="*/ 0 h 4867200"/>
              <a:gd name="connsiteX4" fmla="*/ 0 w 9136800"/>
              <a:gd name="connsiteY4" fmla="*/ 0 h 4867200"/>
              <a:gd name="connsiteX5" fmla="*/ 0 w 9136800"/>
              <a:gd name="connsiteY5" fmla="*/ 4845600 h 4867200"/>
              <a:gd name="connsiteX6" fmla="*/ 878400 w 9136800"/>
              <a:gd name="connsiteY6" fmla="*/ 4867200 h 4867200"/>
              <a:gd name="connsiteX0" fmla="*/ 878400 w 9136800"/>
              <a:gd name="connsiteY0" fmla="*/ 4867200 h 4867200"/>
              <a:gd name="connsiteX1" fmla="*/ 878400 w 9136800"/>
              <a:gd name="connsiteY1" fmla="*/ 136800 h 4867200"/>
              <a:gd name="connsiteX2" fmla="*/ 9136800 w 9136800"/>
              <a:gd name="connsiteY2" fmla="*/ 136800 h 4867200"/>
              <a:gd name="connsiteX3" fmla="*/ 9136800 w 9136800"/>
              <a:gd name="connsiteY3" fmla="*/ 0 h 4867200"/>
              <a:gd name="connsiteX4" fmla="*/ 0 w 9136800"/>
              <a:gd name="connsiteY4" fmla="*/ 0 h 4867200"/>
              <a:gd name="connsiteX5" fmla="*/ 14288 w 9136800"/>
              <a:gd name="connsiteY5" fmla="*/ 4712250 h 4867200"/>
              <a:gd name="connsiteX6" fmla="*/ 878400 w 9136800"/>
              <a:gd name="connsiteY6" fmla="*/ 4867200 h 4867200"/>
              <a:gd name="connsiteX0" fmla="*/ 878400 w 9136800"/>
              <a:gd name="connsiteY0" fmla="*/ 4857675 h 4857675"/>
              <a:gd name="connsiteX1" fmla="*/ 878400 w 9136800"/>
              <a:gd name="connsiteY1" fmla="*/ 136800 h 4857675"/>
              <a:gd name="connsiteX2" fmla="*/ 9136800 w 9136800"/>
              <a:gd name="connsiteY2" fmla="*/ 136800 h 4857675"/>
              <a:gd name="connsiteX3" fmla="*/ 9136800 w 9136800"/>
              <a:gd name="connsiteY3" fmla="*/ 0 h 4857675"/>
              <a:gd name="connsiteX4" fmla="*/ 0 w 9136800"/>
              <a:gd name="connsiteY4" fmla="*/ 0 h 4857675"/>
              <a:gd name="connsiteX5" fmla="*/ 14288 w 9136800"/>
              <a:gd name="connsiteY5" fmla="*/ 4712250 h 4857675"/>
              <a:gd name="connsiteX6" fmla="*/ 878400 w 9136800"/>
              <a:gd name="connsiteY6" fmla="*/ 4857675 h 4857675"/>
              <a:gd name="connsiteX0" fmla="*/ 878400 w 9136800"/>
              <a:gd name="connsiteY0" fmla="*/ 4857675 h 4857675"/>
              <a:gd name="connsiteX1" fmla="*/ 878400 w 9136800"/>
              <a:gd name="connsiteY1" fmla="*/ 136800 h 4857675"/>
              <a:gd name="connsiteX2" fmla="*/ 9136800 w 9136800"/>
              <a:gd name="connsiteY2" fmla="*/ 136800 h 4857675"/>
              <a:gd name="connsiteX3" fmla="*/ 9136800 w 9136800"/>
              <a:gd name="connsiteY3" fmla="*/ 0 h 4857675"/>
              <a:gd name="connsiteX4" fmla="*/ 0 w 9136800"/>
              <a:gd name="connsiteY4" fmla="*/ 0 h 4857675"/>
              <a:gd name="connsiteX5" fmla="*/ 9525 w 9136800"/>
              <a:gd name="connsiteY5" fmla="*/ 4852744 h 4857675"/>
              <a:gd name="connsiteX6" fmla="*/ 878400 w 9136800"/>
              <a:gd name="connsiteY6" fmla="*/ 4857675 h 485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36800" h="4857675">
                <a:moveTo>
                  <a:pt x="878400" y="4857675"/>
                </a:moveTo>
                <a:lnTo>
                  <a:pt x="878400" y="136800"/>
                </a:lnTo>
                <a:lnTo>
                  <a:pt x="9136800" y="136800"/>
                </a:lnTo>
                <a:lnTo>
                  <a:pt x="9136800" y="0"/>
                </a:lnTo>
                <a:lnTo>
                  <a:pt x="0" y="0"/>
                </a:lnTo>
                <a:cubicBezTo>
                  <a:pt x="4763" y="1570750"/>
                  <a:pt x="4762" y="3281994"/>
                  <a:pt x="9525" y="4852744"/>
                </a:cubicBezTo>
                <a:lnTo>
                  <a:pt x="878400" y="4857675"/>
                </a:lnTo>
                <a:close/>
              </a:path>
            </a:pathLst>
          </a:custGeom>
          <a:noFill/>
          <a:ln w="3175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7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533400" cy="285750"/>
          </a:xfrm>
        </p:spPr>
        <p:txBody>
          <a:bodyPr>
            <a:normAutofit lnSpcReduction="10000"/>
          </a:bodyPr>
          <a:lstStyle/>
          <a:p>
            <a:fld id="{F38DF745-7D3F-47F4-83A3-874385CFAA6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533400" cy="285750"/>
          </a:xfrm>
        </p:spPr>
        <p:txBody>
          <a:bodyPr>
            <a:normAutofit lnSpcReduction="10000"/>
          </a:bodyPr>
          <a:lstStyle/>
          <a:p>
            <a:fld id="{F38DF745-7D3F-47F4-83A3-874385CFAA6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6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533400" cy="285750"/>
          </a:xfrm>
        </p:spPr>
        <p:txBody>
          <a:bodyPr>
            <a:normAutofit lnSpcReduction="10000"/>
          </a:bodyPr>
          <a:lstStyle/>
          <a:p>
            <a:fld id="{F38DF745-7D3F-47F4-83A3-874385CFAA6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533400" cy="285750"/>
          </a:xfrm>
        </p:spPr>
        <p:txBody>
          <a:bodyPr>
            <a:normAutofit lnSpcReduction="10000"/>
          </a:bodyPr>
          <a:lstStyle/>
          <a:p>
            <a:fld id="{F38DF745-7D3F-47F4-83A3-874385CFAA6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00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Editing workflow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 user downloads an area in an editor from the API</a:t>
            </a:r>
          </a:p>
          <a:p>
            <a:r>
              <a:rPr lang="en-US" dirty="0" smtClean="0"/>
              <a:t>API responds with XML representation of vector data for the area</a:t>
            </a:r>
          </a:p>
          <a:p>
            <a:r>
              <a:rPr lang="en-US" dirty="0" smtClean="0"/>
              <a:t>User edits locally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Editor could be a mobile app, desktop app, web-based app, or other</a:t>
            </a:r>
          </a:p>
          <a:p>
            <a:r>
              <a:rPr lang="en-US" dirty="0" smtClean="0"/>
              <a:t>Working on standardizing a JSON representation for the core API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1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Editing workflow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User hits upload in their editor</a:t>
            </a:r>
          </a:p>
          <a:p>
            <a:r>
              <a:rPr lang="en-US" dirty="0" smtClean="0"/>
              <a:t>Editor sends changes to server</a:t>
            </a:r>
          </a:p>
          <a:p>
            <a:r>
              <a:rPr lang="en-US" dirty="0" smtClean="0"/>
              <a:t>Editor gets applied changes back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098" name="Picture 2" descr="http://wiki.openstreetmap.org/w/images/6/67/OSM_API0.6_Changeset_successful_creation_V0.1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519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85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Editing workflow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Server creates files that can be used to update local copies of data</a:t>
            </a:r>
          </a:p>
          <a:p>
            <a:r>
              <a:rPr lang="en-US" dirty="0" smtClean="0"/>
              <a:t>Rendering servers download these changes and render data</a:t>
            </a:r>
          </a:p>
          <a:p>
            <a:r>
              <a:rPr lang="en-US" dirty="0" smtClean="0"/>
              <a:t>User hits reload on the webpage (sometimes twice) and sees changes</a:t>
            </a:r>
          </a:p>
          <a:p>
            <a:r>
              <a:rPr lang="en-US" dirty="0" smtClean="0"/>
              <a:t>About 60 seconds between hitting upload and seeing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09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OpenStreetMap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400" dirty="0" smtClean="0"/>
              <a:t>Crowd-sourced map of the world</a:t>
            </a:r>
          </a:p>
          <a:p>
            <a:r>
              <a:rPr lang="en-US" sz="4400" dirty="0" smtClean="0"/>
              <a:t>Crowd-sourced database of geodata</a:t>
            </a:r>
          </a:p>
          <a:p>
            <a:r>
              <a:rPr lang="en-US" sz="4400" dirty="0" smtClean="0"/>
              <a:t>A mix of local knowledge, remote sensing and 3</a:t>
            </a:r>
            <a:r>
              <a:rPr lang="en-US" sz="4400" baseline="30000" dirty="0" smtClean="0"/>
              <a:t>rd</a:t>
            </a:r>
            <a:r>
              <a:rPr lang="en-US" sz="4400" dirty="0" smtClean="0"/>
              <a:t> party data</a:t>
            </a:r>
          </a:p>
          <a:p>
            <a:r>
              <a:rPr lang="en-US" sz="4400" dirty="0" smtClean="0"/>
              <a:t>An open-source project with lots of interesting technical challenges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8562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technical challenge: Load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pPr lvl="0"/>
            <a:r>
              <a:rPr lang="en-GB" dirty="0"/>
              <a:t>&gt;</a:t>
            </a:r>
            <a:r>
              <a:rPr lang="en-GB" dirty="0" smtClean="0"/>
              <a:t>1,300,000 </a:t>
            </a:r>
            <a:r>
              <a:rPr lang="en-GB" dirty="0"/>
              <a:t>signed up users</a:t>
            </a:r>
          </a:p>
          <a:p>
            <a:pPr lvl="0"/>
            <a:r>
              <a:rPr lang="en-GB" dirty="0"/>
              <a:t>3000 mappers a day</a:t>
            </a:r>
          </a:p>
          <a:p>
            <a:pPr lvl="0"/>
            <a:r>
              <a:rPr lang="en-GB" dirty="0" smtClean="0"/>
              <a:t>4.4 </a:t>
            </a:r>
            <a:r>
              <a:rPr lang="en-GB" dirty="0"/>
              <a:t>million unique visitors per month (osm.org)</a:t>
            </a:r>
          </a:p>
          <a:p>
            <a:pPr lvl="0"/>
            <a:r>
              <a:rPr lang="en-GB" dirty="0" smtClean="0"/>
              <a:t>3.5 </a:t>
            </a:r>
            <a:r>
              <a:rPr lang="en-GB" dirty="0"/>
              <a:t>TB </a:t>
            </a:r>
            <a:r>
              <a:rPr lang="en-GB" dirty="0" err="1"/>
              <a:t>Postgresql</a:t>
            </a:r>
            <a:r>
              <a:rPr lang="en-GB" dirty="0"/>
              <a:t> Database</a:t>
            </a:r>
          </a:p>
          <a:p>
            <a:pPr lvl="0"/>
            <a:r>
              <a:rPr lang="en-GB" dirty="0"/>
              <a:t>High </a:t>
            </a:r>
            <a:r>
              <a:rPr lang="en-GB" dirty="0" smtClean="0"/>
              <a:t>IOPS: </a:t>
            </a:r>
            <a:r>
              <a:rPr lang="en-GB" dirty="0"/>
              <a:t>Concurrent Read + </a:t>
            </a:r>
            <a:r>
              <a:rPr lang="en-GB" dirty="0" smtClean="0"/>
              <a:t>Write</a:t>
            </a:r>
            <a:endParaRPr lang="en-GB" dirty="0"/>
          </a:p>
          <a:p>
            <a:pPr lvl="0"/>
            <a:r>
              <a:rPr lang="en-GB" dirty="0"/>
              <a:t>tile.openstreetmap.org (rendered map)</a:t>
            </a:r>
          </a:p>
          <a:p>
            <a:pPr lvl="1" hangingPunct="0"/>
            <a:r>
              <a:rPr lang="en-GB" dirty="0"/>
              <a:t>Live Map updates (Minute rendering)</a:t>
            </a:r>
          </a:p>
          <a:p>
            <a:pPr lvl="1" hangingPunct="0"/>
            <a:r>
              <a:rPr lang="en-GB" dirty="0"/>
              <a:t>Average of </a:t>
            </a:r>
            <a:r>
              <a:rPr lang="en-GB" dirty="0" smtClean="0"/>
              <a:t>2800 </a:t>
            </a:r>
            <a:r>
              <a:rPr lang="en-GB" dirty="0"/>
              <a:t>tiles per second. (</a:t>
            </a:r>
            <a:r>
              <a:rPr lang="en-GB" dirty="0" smtClean="0"/>
              <a:t>5500 </a:t>
            </a:r>
            <a:r>
              <a:rPr lang="en-GB" dirty="0"/>
              <a:t>tiles per second peak)</a:t>
            </a:r>
          </a:p>
          <a:p>
            <a:pPr lvl="1" hangingPunct="0"/>
            <a:r>
              <a:rPr lang="en-GB" dirty="0"/>
              <a:t>Average: </a:t>
            </a:r>
            <a:r>
              <a:rPr lang="en-GB" dirty="0" smtClean="0"/>
              <a:t>195Mbits/s out (65 TB/month, 440Mbit/s </a:t>
            </a:r>
            <a:r>
              <a:rPr lang="en-GB" dirty="0"/>
              <a:t>peak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26" name="Picture 2" descr="C:\Users\pnorman\Desktop\squid_requests-ye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00150"/>
            <a:ext cx="2840355" cy="180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norman\Desktop\apache_accesses-ye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06090"/>
            <a:ext cx="284035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57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technical </a:t>
            </a:r>
            <a:r>
              <a:rPr lang="en-US" dirty="0" smtClean="0"/>
              <a:t>challenge: Constraints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Older hardware</a:t>
            </a:r>
          </a:p>
          <a:p>
            <a:pPr lvl="1"/>
            <a:r>
              <a:rPr lang="en-US" dirty="0" smtClean="0"/>
              <a:t>Many HP DL360 G5 servers; their CPU line was released in 2007</a:t>
            </a:r>
          </a:p>
          <a:p>
            <a:pPr lvl="1"/>
            <a:r>
              <a:rPr lang="en-US" dirty="0" smtClean="0"/>
              <a:t>Rendering servers using 3 year old hardware</a:t>
            </a:r>
          </a:p>
          <a:p>
            <a:pPr lvl="1"/>
            <a:r>
              <a:rPr lang="en-US" dirty="0" smtClean="0"/>
              <a:t>Limited budget (donate.openstreetmap.org)</a:t>
            </a:r>
          </a:p>
          <a:p>
            <a:pPr lvl="1"/>
            <a:r>
              <a:rPr lang="en-US" dirty="0" smtClean="0"/>
              <a:t>Some components upgraded</a:t>
            </a:r>
          </a:p>
          <a:p>
            <a:r>
              <a:rPr lang="en-US" dirty="0" smtClean="0"/>
              <a:t>A </a:t>
            </a:r>
            <a:r>
              <a:rPr lang="en-US" dirty="0"/>
              <a:t>small volunteer team</a:t>
            </a:r>
            <a:endParaRPr lang="en-US" dirty="0" smtClean="0"/>
          </a:p>
          <a:p>
            <a:pPr lvl="1"/>
            <a:r>
              <a:rPr lang="en-US" dirty="0" smtClean="0"/>
              <a:t>3 OSM </a:t>
            </a:r>
            <a:r>
              <a:rPr lang="en-US" dirty="0" err="1" smtClean="0"/>
              <a:t>sysadmins</a:t>
            </a:r>
            <a:endParaRPr lang="en-US" dirty="0" smtClean="0"/>
          </a:p>
          <a:p>
            <a:pPr lvl="1"/>
            <a:r>
              <a:rPr lang="en-US" dirty="0" smtClean="0"/>
              <a:t>4 local </a:t>
            </a:r>
            <a:r>
              <a:rPr lang="en-US" dirty="0" err="1" smtClean="0"/>
              <a:t>sysadmins</a:t>
            </a:r>
            <a:r>
              <a:rPr lang="en-US" dirty="0" smtClean="0"/>
              <a:t> for particular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07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Excellent uptime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&gt;99.7% API uptime</a:t>
            </a:r>
          </a:p>
          <a:p>
            <a:r>
              <a:rPr lang="en-US" dirty="0" smtClean="0"/>
              <a:t>&gt;99.95% planet (data dump) uptime</a:t>
            </a:r>
          </a:p>
          <a:p>
            <a:r>
              <a:rPr lang="en-US" dirty="0" smtClean="0"/>
              <a:t>&gt;99.9% tile uptime, including outages that only affected on country and a migration to a new server</a:t>
            </a:r>
          </a:p>
          <a:p>
            <a:r>
              <a:rPr lang="en-US" dirty="0" smtClean="0"/>
              <a:t>&gt;99.9% </a:t>
            </a:r>
            <a:r>
              <a:rPr lang="en-US" dirty="0" err="1" smtClean="0"/>
              <a:t>geocoder</a:t>
            </a:r>
            <a:r>
              <a:rPr lang="en-US" dirty="0" smtClean="0"/>
              <a:t> uptime</a:t>
            </a:r>
          </a:p>
          <a:p>
            <a:r>
              <a:rPr lang="en-US" dirty="0" smtClean="0"/>
              <a:t>Uptimes are over the last year and </a:t>
            </a:r>
            <a:r>
              <a:rPr lang="en-US" b="1" dirty="0" smtClean="0"/>
              <a:t>include</a:t>
            </a:r>
            <a:r>
              <a:rPr lang="en-US" dirty="0" smtClean="0"/>
              <a:t> scheduled outages and upstream network failures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3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Core services: Primary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www.openstreetmap.org</a:t>
            </a:r>
          </a:p>
          <a:p>
            <a:r>
              <a:rPr lang="en-US" dirty="0" smtClean="0"/>
              <a:t>api.openstreetmap.org</a:t>
            </a:r>
          </a:p>
          <a:p>
            <a:pPr lvl="1"/>
            <a:r>
              <a:rPr lang="en-US" dirty="0" smtClean="0"/>
              <a:t>Editing API</a:t>
            </a:r>
          </a:p>
          <a:p>
            <a:r>
              <a:rPr lang="en-US" dirty="0" smtClean="0"/>
              <a:t>planet.openstreetmap.org</a:t>
            </a:r>
          </a:p>
          <a:p>
            <a:pPr lvl="1"/>
            <a:r>
              <a:rPr lang="en-US" dirty="0" smtClean="0"/>
              <a:t>Raw OSM data exports: weekly, daily, minutely, and streaming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4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Core Services: Secondary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tile.openstreetmap.org</a:t>
            </a:r>
          </a:p>
          <a:p>
            <a:pPr lvl="1"/>
            <a:r>
              <a:rPr lang="en-US" dirty="0" smtClean="0"/>
              <a:t>Hundreds of other tile servers out there offering their own renderings of OpenStreetMap data</a:t>
            </a:r>
          </a:p>
          <a:p>
            <a:r>
              <a:rPr lang="en-US" dirty="0" smtClean="0"/>
              <a:t>nominatim.openstreetmap.org</a:t>
            </a:r>
          </a:p>
          <a:p>
            <a:pPr lvl="1"/>
            <a:r>
              <a:rPr lang="en-US" dirty="0" smtClean="0"/>
              <a:t>MapQuest runs a </a:t>
            </a:r>
            <a:r>
              <a:rPr lang="en-US" dirty="0" err="1" smtClean="0"/>
              <a:t>nominatim</a:t>
            </a:r>
            <a:r>
              <a:rPr lang="en-US" dirty="0" smtClean="0"/>
              <a:t> instance too</a:t>
            </a:r>
          </a:p>
          <a:p>
            <a:r>
              <a:rPr lang="en-US" dirty="0" smtClean="0"/>
              <a:t>wiki.openstreetmap.org</a:t>
            </a:r>
          </a:p>
          <a:p>
            <a:pPr lvl="1"/>
            <a:r>
              <a:rPr lang="en-US" dirty="0" smtClean="0"/>
              <a:t>Project 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86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Services: Tertiary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7500" lnSpcReduction="20000"/>
          </a:bodyPr>
          <a:lstStyle/>
          <a:p>
            <a:pPr hangingPunct="0"/>
            <a:r>
              <a:rPr lang="en-GB" dirty="0" smtClean="0"/>
              <a:t>Run by us</a:t>
            </a:r>
          </a:p>
          <a:p>
            <a:pPr lvl="1" hangingPunct="0"/>
            <a:r>
              <a:rPr lang="en-GB" dirty="0" smtClean="0"/>
              <a:t>help.osm.org </a:t>
            </a:r>
            <a:r>
              <a:rPr lang="en-GB" dirty="0"/>
              <a:t>(Q&amp;A "</a:t>
            </a:r>
            <a:r>
              <a:rPr lang="en-GB" dirty="0" err="1"/>
              <a:t>stackoverflow</a:t>
            </a:r>
            <a:r>
              <a:rPr lang="en-GB" dirty="0"/>
              <a:t>")</a:t>
            </a:r>
          </a:p>
          <a:p>
            <a:pPr lvl="1" hangingPunct="0"/>
            <a:r>
              <a:rPr lang="en-GB" dirty="0"/>
              <a:t>blog.osm.org</a:t>
            </a:r>
          </a:p>
          <a:p>
            <a:pPr lvl="1" hangingPunct="0"/>
            <a:r>
              <a:rPr lang="en-GB" dirty="0"/>
              <a:t>wiki.osmfoundation.org</a:t>
            </a:r>
          </a:p>
          <a:p>
            <a:pPr lvl="1" hangingPunct="0"/>
            <a:r>
              <a:rPr lang="en-GB" dirty="0"/>
              <a:t>otrs.osm.org (support tickets)</a:t>
            </a:r>
          </a:p>
          <a:p>
            <a:pPr lvl="1" hangingPunct="0"/>
            <a:r>
              <a:rPr lang="en-GB" dirty="0"/>
              <a:t>piwik.osm.org (site visitor analytics)</a:t>
            </a:r>
          </a:p>
          <a:p>
            <a:pPr lvl="1" hangingPunct="0"/>
            <a:r>
              <a:rPr lang="en-GB" dirty="0"/>
              <a:t>munin.osm.org (monitoring)</a:t>
            </a:r>
          </a:p>
          <a:p>
            <a:pPr lvl="1" hangingPunct="0"/>
            <a:r>
              <a:rPr lang="en-GB" dirty="0"/>
              <a:t>lists.osm.org</a:t>
            </a:r>
          </a:p>
          <a:p>
            <a:pPr lvl="1" hangingPunct="0"/>
            <a:r>
              <a:rPr lang="en-GB" dirty="0"/>
              <a:t>svn.osm.org</a:t>
            </a:r>
          </a:p>
          <a:p>
            <a:pPr lvl="1" hangingPunct="0"/>
            <a:r>
              <a:rPr lang="en-GB" dirty="0"/>
              <a:t>git.osm.org</a:t>
            </a:r>
          </a:p>
          <a:p>
            <a:pPr lvl="1" hangingPunct="0"/>
            <a:r>
              <a:rPr lang="en-GB" dirty="0"/>
              <a:t>trac.osm.org</a:t>
            </a:r>
          </a:p>
          <a:p>
            <a:pPr lvl="1" hangingPunct="0"/>
            <a:r>
              <a:rPr lang="en-GB" dirty="0"/>
              <a:t>irc.osm.org</a:t>
            </a:r>
          </a:p>
          <a:p>
            <a:pPr lvl="1" hangingPunct="0"/>
            <a:r>
              <a:rPr lang="en-GB" dirty="0"/>
              <a:t>dev.osm.org (aka </a:t>
            </a:r>
            <a:r>
              <a:rPr lang="en-GB" dirty="0" err="1"/>
              <a:t>toolserver</a:t>
            </a:r>
            <a:r>
              <a:rPr lang="en-GB" dirty="0"/>
              <a:t>)</a:t>
            </a:r>
          </a:p>
          <a:p>
            <a:pPr lvl="1" hangingPunct="0"/>
            <a:r>
              <a:rPr lang="en-GB" dirty="0"/>
              <a:t>switch2osm.org</a:t>
            </a:r>
          </a:p>
          <a:p>
            <a:pPr lvl="1" hangingPunct="0"/>
            <a:r>
              <a:rPr lang="en-GB" dirty="0"/>
              <a:t>imagery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Run by others</a:t>
            </a:r>
          </a:p>
          <a:p>
            <a:pPr lvl="1"/>
            <a:r>
              <a:rPr lang="en-US" dirty="0"/>
              <a:t>taginfo.osm.org</a:t>
            </a:r>
          </a:p>
          <a:p>
            <a:pPr lvl="1"/>
            <a:r>
              <a:rPr lang="en-US" dirty="0"/>
              <a:t>forum.osm.org</a:t>
            </a:r>
          </a:p>
          <a:p>
            <a:pPr lvl="1"/>
            <a:r>
              <a:rPr lang="en-US" dirty="0"/>
              <a:t>ci.osm.org (Continuous </a:t>
            </a:r>
            <a:r>
              <a:rPr lang="en-US" dirty="0" smtClean="0"/>
              <a:t>Integration)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Servers!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800" dirty="0"/>
              <a:t>Here be Dragons</a:t>
            </a:r>
          </a:p>
          <a:p>
            <a:pPr lvl="1"/>
            <a:r>
              <a:rPr lang="en-US" sz="1600" dirty="0" err="1"/>
              <a:t>bunyip</a:t>
            </a:r>
            <a:r>
              <a:rPr lang="en-US" sz="1600" dirty="0"/>
              <a:t> </a:t>
            </a:r>
            <a:r>
              <a:rPr lang="en-US" sz="1600" dirty="0" err="1"/>
              <a:t>draco</a:t>
            </a:r>
            <a:r>
              <a:rPr lang="en-US" sz="1600" dirty="0"/>
              <a:t> </a:t>
            </a:r>
            <a:r>
              <a:rPr lang="en-US" sz="1600" dirty="0" err="1"/>
              <a:t>errol</a:t>
            </a:r>
            <a:r>
              <a:rPr lang="en-US" sz="1600" dirty="0"/>
              <a:t> </a:t>
            </a:r>
            <a:r>
              <a:rPr lang="en-US" sz="1600" dirty="0" err="1"/>
              <a:t>eustace</a:t>
            </a:r>
            <a:r>
              <a:rPr lang="en-US" sz="1600" dirty="0"/>
              <a:t> </a:t>
            </a:r>
            <a:r>
              <a:rPr lang="en-US" sz="1600" dirty="0" err="1"/>
              <a:t>faffy</a:t>
            </a:r>
            <a:r>
              <a:rPr lang="en-US" sz="1600" dirty="0"/>
              <a:t> fume </a:t>
            </a:r>
            <a:r>
              <a:rPr lang="en-US" sz="1600" dirty="0" err="1"/>
              <a:t>gorynych</a:t>
            </a:r>
            <a:r>
              <a:rPr lang="en-US" sz="1600" dirty="0"/>
              <a:t> </a:t>
            </a:r>
            <a:r>
              <a:rPr lang="en-US" sz="1600" u="sng" dirty="0" smtClean="0"/>
              <a:t>horntail</a:t>
            </a:r>
            <a:r>
              <a:rPr lang="en-US" sz="1600" dirty="0" smtClean="0"/>
              <a:t> </a:t>
            </a:r>
            <a:r>
              <a:rPr lang="en-US" sz="1600" dirty="0" err="1"/>
              <a:t>idris</a:t>
            </a:r>
            <a:r>
              <a:rPr lang="en-US" sz="1600" dirty="0"/>
              <a:t> </a:t>
            </a:r>
            <a:r>
              <a:rPr lang="en-US" sz="1600" dirty="0" err="1" smtClean="0"/>
              <a:t>ironbelly</a:t>
            </a:r>
            <a:r>
              <a:rPr lang="en-US" sz="1600" dirty="0" smtClean="0"/>
              <a:t> </a:t>
            </a:r>
            <a:r>
              <a:rPr lang="en-US" sz="1600" dirty="0" err="1" smtClean="0"/>
              <a:t>jakelong</a:t>
            </a:r>
            <a:r>
              <a:rPr lang="en-US" sz="1600" dirty="0" smtClean="0"/>
              <a:t> </a:t>
            </a:r>
            <a:r>
              <a:rPr lang="en-US" sz="1600" u="sng" dirty="0" err="1"/>
              <a:t>katla</a:t>
            </a:r>
            <a:r>
              <a:rPr lang="en-US" sz="1600" dirty="0"/>
              <a:t> </a:t>
            </a:r>
            <a:r>
              <a:rPr lang="en-US" sz="1600" dirty="0" err="1" smtClean="0"/>
              <a:t>lurien</a:t>
            </a:r>
            <a:r>
              <a:rPr lang="en-US" sz="1600" dirty="0" smtClean="0"/>
              <a:t> nadder-01 nadder-02 </a:t>
            </a:r>
            <a:r>
              <a:rPr lang="en-US" sz="1600" dirty="0" err="1" smtClean="0"/>
              <a:t>nepomuk</a:t>
            </a:r>
            <a:r>
              <a:rPr lang="en-US" sz="1600" dirty="0" smtClean="0"/>
              <a:t> </a:t>
            </a:r>
            <a:r>
              <a:rPr lang="en-US" sz="1600" dirty="0" err="1" smtClean="0"/>
              <a:t>noquiklos</a:t>
            </a:r>
            <a:r>
              <a:rPr lang="en-US" sz="1600" dirty="0" smtClean="0"/>
              <a:t> </a:t>
            </a:r>
            <a:r>
              <a:rPr lang="en-US" sz="1600" dirty="0" err="1" smtClean="0"/>
              <a:t>norbert</a:t>
            </a:r>
            <a:r>
              <a:rPr lang="en-US" sz="1600" dirty="0" smtClean="0"/>
              <a:t> </a:t>
            </a:r>
            <a:r>
              <a:rPr lang="en-US" sz="1600" dirty="0" err="1"/>
              <a:t>orm</a:t>
            </a:r>
            <a:r>
              <a:rPr lang="en-US" sz="1600" dirty="0"/>
              <a:t> </a:t>
            </a:r>
            <a:r>
              <a:rPr lang="en-US" sz="1600" dirty="0" err="1"/>
              <a:t>ouroboros</a:t>
            </a:r>
            <a:r>
              <a:rPr lang="en-US" sz="1600" dirty="0"/>
              <a:t> </a:t>
            </a:r>
            <a:r>
              <a:rPr lang="en-US" sz="1600" dirty="0" err="1"/>
              <a:t>poldi</a:t>
            </a:r>
            <a:r>
              <a:rPr lang="en-US" sz="1600" dirty="0"/>
              <a:t> </a:t>
            </a:r>
            <a:r>
              <a:rPr lang="en-US" sz="1600" u="sng" dirty="0"/>
              <a:t>ramoth</a:t>
            </a:r>
            <a:r>
              <a:rPr lang="en-US" sz="1600" dirty="0"/>
              <a:t> ridgeback </a:t>
            </a:r>
            <a:r>
              <a:rPr lang="en-US" sz="1600" dirty="0" err="1"/>
              <a:t>ridley</a:t>
            </a:r>
            <a:r>
              <a:rPr lang="en-US" sz="1600" dirty="0"/>
              <a:t> </a:t>
            </a:r>
            <a:r>
              <a:rPr lang="en-US" sz="1600" dirty="0" err="1"/>
              <a:t>sarel</a:t>
            </a:r>
            <a:r>
              <a:rPr lang="en-US" sz="1600" dirty="0"/>
              <a:t> </a:t>
            </a:r>
            <a:r>
              <a:rPr lang="en-US" sz="1600" dirty="0" err="1"/>
              <a:t>shenron</a:t>
            </a:r>
            <a:r>
              <a:rPr lang="en-US" sz="1600" dirty="0"/>
              <a:t> smaug </a:t>
            </a:r>
            <a:r>
              <a:rPr lang="en-US" sz="1600" u="sng" dirty="0"/>
              <a:t>spike-01</a:t>
            </a:r>
            <a:r>
              <a:rPr lang="en-US" sz="1600" dirty="0"/>
              <a:t> </a:t>
            </a:r>
            <a:r>
              <a:rPr lang="en-US" sz="1600" u="sng" dirty="0"/>
              <a:t>spike-02</a:t>
            </a:r>
            <a:r>
              <a:rPr lang="en-US" sz="1600" dirty="0"/>
              <a:t> </a:t>
            </a:r>
            <a:r>
              <a:rPr lang="en-US" sz="1600" u="sng" dirty="0"/>
              <a:t>spike-03</a:t>
            </a:r>
            <a:r>
              <a:rPr lang="en-US" sz="1600" dirty="0"/>
              <a:t> </a:t>
            </a:r>
            <a:r>
              <a:rPr lang="en-US" sz="1600" dirty="0" err="1"/>
              <a:t>tabaluga</a:t>
            </a:r>
            <a:r>
              <a:rPr lang="en-US" sz="1600" dirty="0"/>
              <a:t> </a:t>
            </a:r>
            <a:r>
              <a:rPr lang="en-US" sz="1600" u="sng" dirty="0"/>
              <a:t>thorn-01</a:t>
            </a:r>
            <a:r>
              <a:rPr lang="en-US" sz="1600" dirty="0"/>
              <a:t> </a:t>
            </a:r>
            <a:r>
              <a:rPr lang="en-US" sz="1600" u="sng" dirty="0"/>
              <a:t>thorn-02</a:t>
            </a:r>
            <a:r>
              <a:rPr lang="en-US" sz="1600" dirty="0"/>
              <a:t> </a:t>
            </a:r>
            <a:r>
              <a:rPr lang="en-US" sz="1600" u="sng" dirty="0"/>
              <a:t>thorn-03</a:t>
            </a:r>
            <a:r>
              <a:rPr lang="en-US" sz="1600" dirty="0"/>
              <a:t> </a:t>
            </a:r>
            <a:r>
              <a:rPr lang="en-US" sz="1600" dirty="0" err="1"/>
              <a:t>trogdor</a:t>
            </a:r>
            <a:r>
              <a:rPr lang="en-US" sz="1600" dirty="0"/>
              <a:t> </a:t>
            </a:r>
            <a:r>
              <a:rPr lang="en-US" sz="1600" dirty="0" err="1"/>
              <a:t>urmel</a:t>
            </a:r>
            <a:r>
              <a:rPr lang="en-US" sz="1600" dirty="0"/>
              <a:t> </a:t>
            </a:r>
            <a:r>
              <a:rPr lang="en-US" sz="1600" dirty="0" err="1"/>
              <a:t>yevaud</a:t>
            </a:r>
            <a:r>
              <a:rPr lang="en-US" sz="1600" dirty="0"/>
              <a:t> </a:t>
            </a:r>
            <a:r>
              <a:rPr lang="en-US" sz="1600" dirty="0" err="1"/>
              <a:t>zark</a:t>
            </a:r>
            <a:endParaRPr lang="en-US" sz="1600" dirty="0"/>
          </a:p>
          <a:p>
            <a:r>
              <a:rPr lang="en-US" sz="1800" dirty="0"/>
              <a:t>Total: </a:t>
            </a:r>
            <a:r>
              <a:rPr lang="en-US" sz="1800" dirty="0" smtClean="0"/>
              <a:t>38</a:t>
            </a:r>
            <a:endParaRPr lang="en-US" sz="1800" dirty="0"/>
          </a:p>
          <a:p>
            <a:r>
              <a:rPr lang="en-US" sz="1800" dirty="0"/>
              <a:t>Standardizing hardware (in progress)</a:t>
            </a:r>
          </a:p>
          <a:p>
            <a:pPr lvl="1"/>
            <a:r>
              <a:rPr lang="en-US" sz="1600" dirty="0"/>
              <a:t>HP </a:t>
            </a:r>
            <a:r>
              <a:rPr lang="en-US" sz="1600" dirty="0" err="1"/>
              <a:t>Proliant</a:t>
            </a:r>
            <a:endParaRPr lang="en-US" sz="1600" dirty="0"/>
          </a:p>
          <a:p>
            <a:pPr lvl="1"/>
            <a:r>
              <a:rPr lang="en-US" sz="1600" dirty="0" err="1"/>
              <a:t>Supermicro</a:t>
            </a:r>
            <a:r>
              <a:rPr lang="en-US" sz="1600" dirty="0"/>
              <a:t> </a:t>
            </a:r>
            <a:r>
              <a:rPr lang="en-US" sz="1600" dirty="0" err="1" smtClean="0"/>
              <a:t>Superserver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502275" y="1192213"/>
            <a:ext cx="2571750" cy="3429000"/>
          </a:xfrm>
        </p:spPr>
      </p:pic>
    </p:spTree>
    <p:extLst>
      <p:ext uri="{BB962C8B-B14F-4D97-AF65-F5344CB8AC3E}">
        <p14:creationId xmlns:p14="http://schemas.microsoft.com/office/powerpoint/2010/main" val="297371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osm.org (www)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Ruby on rails</a:t>
            </a:r>
          </a:p>
          <a:p>
            <a:r>
              <a:rPr lang="en-US" sz="2400" u="sng" dirty="0"/>
              <a:t>https://github.com/openstreetmap/openstreetmap-website</a:t>
            </a:r>
            <a:endParaRPr lang="en-US" u="sng" dirty="0" smtClean="0"/>
          </a:p>
          <a:p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2412375" y="4007550"/>
            <a:ext cx="1440000" cy="72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200" b="0" i="0" u="none" strike="noStrike" kern="1200" dirty="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Database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200" b="0" i="0" u="none" strike="noStrike" kern="1200" dirty="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Server</a:t>
            </a:r>
          </a:p>
        </p:txBody>
      </p:sp>
      <p:sp>
        <p:nvSpPr>
          <p:cNvPr id="10" name="Freeform 9"/>
          <p:cNvSpPr/>
          <p:nvPr/>
        </p:nvSpPr>
        <p:spPr>
          <a:xfrm>
            <a:off x="1447800" y="2495550"/>
            <a:ext cx="5791200" cy="1008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292375" y="4007550"/>
            <a:ext cx="1440000" cy="72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File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Server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543800" y="3503550"/>
            <a:ext cx="1440000" cy="504000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</p:cxnSp>
      <p:cxnSp>
        <p:nvCxnSpPr>
          <p:cNvPr id="13" name="Straight Arrow Connector 12"/>
          <p:cNvCxnSpPr/>
          <p:nvPr/>
        </p:nvCxnSpPr>
        <p:spPr>
          <a:xfrm flipV="1">
            <a:off x="3103800" y="3503550"/>
            <a:ext cx="1440000" cy="504000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</p:cxnSp>
      <p:sp>
        <p:nvSpPr>
          <p:cNvPr id="7" name="Freeform 6"/>
          <p:cNvSpPr/>
          <p:nvPr/>
        </p:nvSpPr>
        <p:spPr>
          <a:xfrm>
            <a:off x="3641700" y="2639550"/>
            <a:ext cx="1440000" cy="72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200" b="0" i="0" u="none" strike="noStrike" kern="1200" dirty="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Web/Rails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200" b="0" i="0" u="none" strike="noStrike" kern="1200" dirty="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Server</a:t>
            </a:r>
          </a:p>
        </p:txBody>
      </p:sp>
      <p:sp>
        <p:nvSpPr>
          <p:cNvPr id="8" name="Freeform 7"/>
          <p:cNvSpPr/>
          <p:nvPr/>
        </p:nvSpPr>
        <p:spPr>
          <a:xfrm>
            <a:off x="1735800" y="2639550"/>
            <a:ext cx="1440000" cy="72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Web/Rails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Server</a:t>
            </a:r>
          </a:p>
        </p:txBody>
      </p:sp>
      <p:sp>
        <p:nvSpPr>
          <p:cNvPr id="9" name="Freeform 8"/>
          <p:cNvSpPr/>
          <p:nvPr/>
        </p:nvSpPr>
        <p:spPr>
          <a:xfrm>
            <a:off x="5551800" y="2639550"/>
            <a:ext cx="1440000" cy="72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Web/Rails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194763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5069302" y="1609481"/>
            <a:ext cx="3564000" cy="16796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Lohit Hindi" pitchFamily="2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osm.org (</a:t>
            </a:r>
            <a:r>
              <a:rPr lang="en-US" dirty="0" err="1" smtClean="0"/>
              <a:t>www+api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Cgimap</a:t>
            </a:r>
          </a:p>
          <a:p>
            <a:pPr lvl="0"/>
            <a:r>
              <a:rPr lang="en-GB" sz="2000" u="sng" dirty="0">
                <a:latin typeface="Arial" pitchFamily="18"/>
                <a:ea typeface="DejaVu Sans" pitchFamily="2"/>
                <a:cs typeface="Lohit Hindi" pitchFamily="2"/>
              </a:rPr>
              <a:t>http://github.com/zerebubuth/openstreetmap-cgimap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608046" y="3755751"/>
            <a:ext cx="828837" cy="4665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Database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Server</a:t>
            </a:r>
          </a:p>
        </p:txBody>
      </p:sp>
      <p:sp>
        <p:nvSpPr>
          <p:cNvPr id="9" name="Freeform 8"/>
          <p:cNvSpPr/>
          <p:nvPr/>
        </p:nvSpPr>
        <p:spPr>
          <a:xfrm>
            <a:off x="6395442" y="1702797"/>
            <a:ext cx="828837" cy="4665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1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Web/Rails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1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Server</a:t>
            </a:r>
          </a:p>
        </p:txBody>
      </p:sp>
      <p:sp>
        <p:nvSpPr>
          <p:cNvPr id="10" name="Freeform 9"/>
          <p:cNvSpPr/>
          <p:nvPr/>
        </p:nvSpPr>
        <p:spPr>
          <a:xfrm>
            <a:off x="5152186" y="1702797"/>
            <a:ext cx="828837" cy="4665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1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Web/Rails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1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Server</a:t>
            </a:r>
          </a:p>
        </p:txBody>
      </p:sp>
      <p:sp>
        <p:nvSpPr>
          <p:cNvPr id="11" name="Freeform 10"/>
          <p:cNvSpPr/>
          <p:nvPr/>
        </p:nvSpPr>
        <p:spPr>
          <a:xfrm>
            <a:off x="7638697" y="1702797"/>
            <a:ext cx="828837" cy="4665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1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Web/Rails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1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Server</a:t>
            </a:r>
          </a:p>
        </p:txBody>
      </p:sp>
      <p:sp>
        <p:nvSpPr>
          <p:cNvPr id="12" name="Freeform 11"/>
          <p:cNvSpPr/>
          <p:nvPr/>
        </p:nvSpPr>
        <p:spPr>
          <a:xfrm>
            <a:off x="5152186" y="2635957"/>
            <a:ext cx="828837" cy="4665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100" b="0" i="0" u="none" strike="noStrike" kern="1200" dirty="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Rails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100" b="0" i="0" u="none" strike="noStrike" kern="1200" dirty="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Server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100" b="0" i="0" u="none" strike="noStrike" kern="1200" dirty="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+ cgimap</a:t>
            </a:r>
          </a:p>
        </p:txBody>
      </p:sp>
      <p:sp>
        <p:nvSpPr>
          <p:cNvPr id="13" name="Freeform 12"/>
          <p:cNvSpPr/>
          <p:nvPr/>
        </p:nvSpPr>
        <p:spPr>
          <a:xfrm>
            <a:off x="6395442" y="2635957"/>
            <a:ext cx="828837" cy="4665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1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Rails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1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Server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1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+cgimap</a:t>
            </a:r>
          </a:p>
        </p:txBody>
      </p:sp>
      <p:sp>
        <p:nvSpPr>
          <p:cNvPr id="14" name="Freeform 13"/>
          <p:cNvSpPr/>
          <p:nvPr/>
        </p:nvSpPr>
        <p:spPr>
          <a:xfrm>
            <a:off x="7638697" y="2635957"/>
            <a:ext cx="828837" cy="4665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1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Rails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1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Server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1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+cgimap</a:t>
            </a:r>
          </a:p>
        </p:txBody>
      </p:sp>
      <p:cxnSp>
        <p:nvCxnSpPr>
          <p:cNvPr id="15" name="Straight Arrow Connector 14"/>
          <p:cNvCxnSpPr>
            <a:stCxn id="9" idx="2"/>
            <a:endCxn id="14" idx="0"/>
          </p:cNvCxnSpPr>
          <p:nvPr/>
        </p:nvCxnSpPr>
        <p:spPr>
          <a:xfrm>
            <a:off x="6809860" y="2169377"/>
            <a:ext cx="1243256" cy="466580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</p:cxnSp>
      <p:cxnSp>
        <p:nvCxnSpPr>
          <p:cNvPr id="16" name="Straight Arrow Connector 15"/>
          <p:cNvCxnSpPr>
            <a:stCxn id="11" idx="2"/>
            <a:endCxn id="13" idx="0"/>
          </p:cNvCxnSpPr>
          <p:nvPr/>
        </p:nvCxnSpPr>
        <p:spPr>
          <a:xfrm flipH="1">
            <a:off x="6809860" y="2169377"/>
            <a:ext cx="1243256" cy="466580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</p:cxnSp>
      <p:cxnSp>
        <p:nvCxnSpPr>
          <p:cNvPr id="17" name="Straight Arrow Connector 16"/>
          <p:cNvCxnSpPr>
            <a:stCxn id="11" idx="2"/>
            <a:endCxn id="12" idx="0"/>
          </p:cNvCxnSpPr>
          <p:nvPr/>
        </p:nvCxnSpPr>
        <p:spPr>
          <a:xfrm flipH="1">
            <a:off x="5566604" y="2169377"/>
            <a:ext cx="2486512" cy="466580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</p:cxnSp>
      <p:cxnSp>
        <p:nvCxnSpPr>
          <p:cNvPr id="18" name="Straight Arrow Connector 17"/>
          <p:cNvCxnSpPr>
            <a:stCxn id="11" idx="2"/>
            <a:endCxn id="14" idx="0"/>
          </p:cNvCxnSpPr>
          <p:nvPr/>
        </p:nvCxnSpPr>
        <p:spPr>
          <a:xfrm>
            <a:off x="8053116" y="2169377"/>
            <a:ext cx="0" cy="466580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</p:cxnSp>
      <p:cxnSp>
        <p:nvCxnSpPr>
          <p:cNvPr id="19" name="Straight Arrow Connector 18"/>
          <p:cNvCxnSpPr>
            <a:stCxn id="9" idx="2"/>
            <a:endCxn id="13" idx="0"/>
          </p:cNvCxnSpPr>
          <p:nvPr/>
        </p:nvCxnSpPr>
        <p:spPr>
          <a:xfrm>
            <a:off x="6809860" y="2169377"/>
            <a:ext cx="0" cy="466580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</p:cxnSp>
      <p:cxnSp>
        <p:nvCxnSpPr>
          <p:cNvPr id="20" name="Straight Arrow Connector 19"/>
          <p:cNvCxnSpPr>
            <a:stCxn id="10" idx="2"/>
            <a:endCxn id="12" idx="0"/>
          </p:cNvCxnSpPr>
          <p:nvPr/>
        </p:nvCxnSpPr>
        <p:spPr>
          <a:xfrm>
            <a:off x="5566604" y="2169377"/>
            <a:ext cx="0" cy="466580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</p:cxnSp>
      <p:cxnSp>
        <p:nvCxnSpPr>
          <p:cNvPr id="21" name="Straight Arrow Connector 20"/>
          <p:cNvCxnSpPr>
            <a:stCxn id="9" idx="2"/>
            <a:endCxn id="12" idx="0"/>
          </p:cNvCxnSpPr>
          <p:nvPr/>
        </p:nvCxnSpPr>
        <p:spPr>
          <a:xfrm flipH="1">
            <a:off x="5566604" y="2169377"/>
            <a:ext cx="1243256" cy="466580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</p:cxnSp>
      <p:cxnSp>
        <p:nvCxnSpPr>
          <p:cNvPr id="22" name="Straight Arrow Connector 21"/>
          <p:cNvCxnSpPr>
            <a:stCxn id="10" idx="2"/>
            <a:endCxn id="13" idx="0"/>
          </p:cNvCxnSpPr>
          <p:nvPr/>
        </p:nvCxnSpPr>
        <p:spPr>
          <a:xfrm>
            <a:off x="5566604" y="2169377"/>
            <a:ext cx="1243256" cy="466580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</p:cxnSp>
      <p:cxnSp>
        <p:nvCxnSpPr>
          <p:cNvPr id="23" name="Straight Arrow Connector 22"/>
          <p:cNvCxnSpPr>
            <a:stCxn id="10" idx="2"/>
            <a:endCxn id="14" idx="0"/>
          </p:cNvCxnSpPr>
          <p:nvPr/>
        </p:nvCxnSpPr>
        <p:spPr>
          <a:xfrm>
            <a:off x="5566604" y="2169377"/>
            <a:ext cx="2486512" cy="466580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</p:cxnSp>
      <p:sp>
        <p:nvSpPr>
          <p:cNvPr id="25" name="Freeform 24"/>
          <p:cNvSpPr/>
          <p:nvPr/>
        </p:nvSpPr>
        <p:spPr>
          <a:xfrm>
            <a:off x="7265721" y="3755751"/>
            <a:ext cx="828837" cy="4665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F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File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Lohit Hindi" pitchFamily="2"/>
              </a:rPr>
              <a:t>Server</a:t>
            </a:r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flipH="1" flipV="1">
            <a:off x="6851302" y="3289170"/>
            <a:ext cx="828837" cy="466580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</p:cxnSp>
      <p:cxnSp>
        <p:nvCxnSpPr>
          <p:cNvPr id="27" name="Straight Arrow Connector 26"/>
          <p:cNvCxnSpPr>
            <a:stCxn id="8" idx="0"/>
          </p:cNvCxnSpPr>
          <p:nvPr/>
        </p:nvCxnSpPr>
        <p:spPr>
          <a:xfrm flipV="1">
            <a:off x="6022465" y="3289170"/>
            <a:ext cx="828837" cy="466580"/>
          </a:xfrm>
          <a:prstGeom prst="straightConnector1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392180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osm.org database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PostgreSQL</a:t>
            </a:r>
            <a:r>
              <a:rPr lang="en-US" dirty="0" smtClean="0"/>
              <a:t> 9.1</a:t>
            </a:r>
          </a:p>
          <a:p>
            <a:r>
              <a:rPr lang="en-US" dirty="0" smtClean="0"/>
              <a:t>Streaming replication to 1-2 read servers</a:t>
            </a:r>
          </a:p>
          <a:p>
            <a:r>
              <a:rPr lang="en-US" dirty="0" smtClean="0"/>
              <a:t>3.5TB of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845050" y="1449388"/>
            <a:ext cx="3886200" cy="2914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1026473" y="3486150"/>
            <a:ext cx="2837142" cy="1241249"/>
            <a:chOff x="576000" y="4464000"/>
            <a:chExt cx="4608000" cy="2015999"/>
          </a:xfrm>
        </p:grpSpPr>
        <p:sp>
          <p:nvSpPr>
            <p:cNvPr id="7" name="Freeform 6"/>
            <p:cNvSpPr/>
            <p:nvPr/>
          </p:nvSpPr>
          <p:spPr>
            <a:xfrm>
              <a:off x="1800000" y="4464000"/>
              <a:ext cx="2159999" cy="576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729FCF"/>
            </a:solidFill>
            <a:ln w="0">
              <a:solidFill>
                <a:srgbClr val="3465AF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GB" sz="1200" b="0" i="0" u="none" strike="noStrike" kern="1200" dirty="0">
                  <a:ln>
                    <a:noFill/>
                  </a:ln>
                  <a:latin typeface="Arial" pitchFamily="18"/>
                  <a:ea typeface="DejaVu Sans" pitchFamily="2"/>
                  <a:cs typeface="Lohit Hindi" pitchFamily="2"/>
                </a:rPr>
                <a:t>Primary DB Server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576000" y="5903999"/>
              <a:ext cx="2160000" cy="576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729FCF"/>
            </a:solidFill>
            <a:ln w="0">
              <a:solidFill>
                <a:srgbClr val="3465AF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GB" sz="1200" b="0" i="0" u="none" strike="noStrike" kern="1200">
                  <a:ln>
                    <a:noFill/>
                  </a:ln>
                  <a:latin typeface="Arial" pitchFamily="18"/>
                  <a:ea typeface="DejaVu Sans" pitchFamily="2"/>
                  <a:cs typeface="Lohit Hindi" pitchFamily="2"/>
                </a:rPr>
                <a:t>Slave DB Server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3024000" y="5903999"/>
              <a:ext cx="2160000" cy="576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729FCF"/>
            </a:solidFill>
            <a:ln w="0">
              <a:solidFill>
                <a:srgbClr val="3465AF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GB" sz="1200" b="0" i="0" u="none" strike="noStrike" kern="1200">
                  <a:ln>
                    <a:noFill/>
                  </a:ln>
                  <a:latin typeface="Arial" pitchFamily="18"/>
                  <a:ea typeface="DejaVu Sans" pitchFamily="2"/>
                  <a:cs typeface="Lohit Hindi" pitchFamily="2"/>
                </a:rPr>
                <a:t>Slave DB Server</a:t>
              </a:r>
            </a:p>
          </p:txBody>
        </p:sp>
        <p:cxnSp>
          <p:nvCxnSpPr>
            <p:cNvPr id="10" name="Straight Arrow Connector 9"/>
            <p:cNvCxnSpPr>
              <a:stCxn id="7" idx="2"/>
              <a:endCxn id="8" idx="0"/>
            </p:cNvCxnSpPr>
            <p:nvPr/>
          </p:nvCxnSpPr>
          <p:spPr>
            <a:xfrm flipH="1">
              <a:off x="1656000" y="5040000"/>
              <a:ext cx="1224000" cy="863999"/>
            </a:xfrm>
            <a:prstGeom prst="straightConnector1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</p:cxnSp>
        <p:cxnSp>
          <p:nvCxnSpPr>
            <p:cNvPr id="11" name="Straight Arrow Connector 10"/>
            <p:cNvCxnSpPr>
              <a:stCxn id="7" idx="2"/>
              <a:endCxn id="9" idx="0"/>
            </p:cNvCxnSpPr>
            <p:nvPr/>
          </p:nvCxnSpPr>
          <p:spPr>
            <a:xfrm>
              <a:off x="2880000" y="5040000"/>
              <a:ext cx="1224000" cy="863999"/>
            </a:xfrm>
            <a:prstGeom prst="straightConnector1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</p:cxnSp>
      </p:grpSp>
    </p:spTree>
    <p:extLst>
      <p:ext uri="{BB962C8B-B14F-4D97-AF65-F5344CB8AC3E}">
        <p14:creationId xmlns:p14="http://schemas.microsoft.com/office/powerpoint/2010/main" val="405653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I fit in?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sz="3600" dirty="0" smtClean="0"/>
              <a:t>Started editing in 2010</a:t>
            </a:r>
          </a:p>
          <a:p>
            <a:r>
              <a:rPr lang="en-US" sz="3600" dirty="0" smtClean="0"/>
              <a:t>Contributions have declined as I spend more time on technical, administrative, governance, developer relations and other tasks</a:t>
            </a:r>
          </a:p>
          <a:p>
            <a:r>
              <a:rPr lang="en-US" sz="3600" dirty="0" smtClean="0"/>
              <a:t>Help develop and maintain several key pieces of software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6802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export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Raw OSM XML or binary format data</a:t>
            </a:r>
          </a:p>
          <a:p>
            <a:pPr lvl="0"/>
            <a:r>
              <a:rPr lang="en-GB" dirty="0">
                <a:hlinkClick r:id="rId2"/>
              </a:rPr>
              <a:t>http://planet.osm.org/</a:t>
            </a:r>
          </a:p>
          <a:p>
            <a:pPr lvl="1"/>
            <a:r>
              <a:rPr lang="en-US" dirty="0" smtClean="0"/>
              <a:t>Streaming diffs</a:t>
            </a:r>
          </a:p>
          <a:p>
            <a:pPr lvl="1"/>
            <a:r>
              <a:rPr lang="en-US" dirty="0" smtClean="0"/>
              <a:t>Minutely diffs</a:t>
            </a:r>
          </a:p>
          <a:p>
            <a:pPr lvl="1"/>
            <a:r>
              <a:rPr lang="en-US" dirty="0" smtClean="0"/>
              <a:t>Daily diffs</a:t>
            </a:r>
          </a:p>
          <a:p>
            <a:pPr lvl="1"/>
            <a:r>
              <a:rPr lang="en-US" dirty="0" smtClean="0"/>
              <a:t>Weekly dumps – 370GB uncompressed</a:t>
            </a:r>
          </a:p>
        </p:txBody>
      </p:sp>
    </p:spTree>
    <p:extLst>
      <p:ext uri="{BB962C8B-B14F-4D97-AF65-F5344CB8AC3E}">
        <p14:creationId xmlns:p14="http://schemas.microsoft.com/office/powerpoint/2010/main" val="210737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Tile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2 live rendering servers</a:t>
            </a:r>
          </a:p>
          <a:p>
            <a:r>
              <a:rPr lang="en-US" dirty="0" smtClean="0"/>
              <a:t>PostGIS (osm2pgsql)</a:t>
            </a:r>
          </a:p>
          <a:p>
            <a:r>
              <a:rPr lang="en-US" dirty="0" err="1" smtClean="0"/>
              <a:t>mod_tile</a:t>
            </a:r>
            <a:endParaRPr lang="en-US" dirty="0" smtClean="0"/>
          </a:p>
          <a:p>
            <a:pPr lvl="1"/>
            <a:r>
              <a:rPr lang="en-US" dirty="0" smtClean="0"/>
              <a:t>Apache module</a:t>
            </a:r>
          </a:p>
          <a:p>
            <a:pPr lvl="1"/>
            <a:r>
              <a:rPr lang="en-GB" sz="1600" u="sng" dirty="0"/>
              <a:t>http://</a:t>
            </a:r>
            <a:r>
              <a:rPr lang="en-GB" sz="1600" u="sng" dirty="0" smtClean="0"/>
              <a:t>github.com/openstreetmap/ </a:t>
            </a:r>
            <a:r>
              <a:rPr lang="en-GB" sz="1600" u="sng" dirty="0" err="1" smtClean="0"/>
              <a:t>mod_tile</a:t>
            </a:r>
            <a:endParaRPr lang="en-GB" sz="1600" u="sng" dirty="0" smtClean="0"/>
          </a:p>
          <a:p>
            <a:r>
              <a:rPr lang="en-GB" sz="1900" dirty="0" smtClean="0"/>
              <a:t>Map stylesheet</a:t>
            </a:r>
          </a:p>
          <a:p>
            <a:pPr lvl="1"/>
            <a:r>
              <a:rPr lang="en-GB" sz="1600" dirty="0"/>
              <a:t>http://</a:t>
            </a:r>
            <a:r>
              <a:rPr lang="en-GB" sz="1600" dirty="0" smtClean="0"/>
              <a:t>github.com/gravitystorm/ openstreetmap-</a:t>
            </a:r>
            <a:r>
              <a:rPr lang="en-GB" sz="1600" dirty="0" err="1" smtClean="0"/>
              <a:t>carto</a:t>
            </a:r>
            <a:endParaRPr lang="en-GB" sz="1600" dirty="0">
              <a:hlinkClick r:id="rId2"/>
            </a:endParaRPr>
          </a:p>
          <a:p>
            <a:pPr lvl="1"/>
            <a:endParaRPr lang="en-GB" sz="1600" dirty="0">
              <a:hlinkClick r:id="rId3"/>
            </a:endParaRP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15334" y="1192213"/>
            <a:ext cx="3545632" cy="3429000"/>
          </a:xfrm>
        </p:spPr>
      </p:pic>
    </p:spTree>
    <p:extLst>
      <p:ext uri="{BB962C8B-B14F-4D97-AF65-F5344CB8AC3E}">
        <p14:creationId xmlns:p14="http://schemas.microsoft.com/office/powerpoint/2010/main" val="362585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Tile CDN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11 caching servers around the world</a:t>
            </a:r>
          </a:p>
          <a:p>
            <a:pPr lvl="1"/>
            <a:r>
              <a:rPr lang="en-US" sz="1700" u="sng" dirty="0"/>
              <a:t>http://dns.openstreetmap.org</a:t>
            </a:r>
            <a:r>
              <a:rPr lang="en-US" sz="1700" u="sng" dirty="0" smtClean="0"/>
              <a:t>/ tile.openstreetmap.org.html</a:t>
            </a:r>
          </a:p>
          <a:p>
            <a:r>
              <a:rPr lang="en-US" dirty="0"/>
              <a:t>Automatically load </a:t>
            </a:r>
            <a:r>
              <a:rPr lang="en-US" dirty="0" smtClean="0"/>
              <a:t>balancing</a:t>
            </a:r>
          </a:p>
          <a:p>
            <a:r>
              <a:rPr lang="en-US" dirty="0" smtClean="0"/>
              <a:t>Rebalances in case of server failures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62150"/>
            <a:ext cx="2345531" cy="162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1559365"/>
            <a:ext cx="3886200" cy="269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08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Nominatim (Search)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en-GB" u="sng" dirty="0" smtClean="0"/>
              <a:t>“Unholy SQL magic”</a:t>
            </a:r>
          </a:p>
          <a:p>
            <a:pPr lvl="1"/>
            <a:r>
              <a:rPr lang="en-GB" u="sng" dirty="0" smtClean="0"/>
              <a:t>http</a:t>
            </a:r>
            <a:r>
              <a:rPr lang="en-GB" u="sng" dirty="0"/>
              <a:t>://</a:t>
            </a:r>
            <a:r>
              <a:rPr lang="en-GB" u="sng" dirty="0" smtClean="0"/>
              <a:t>wiki.osm.org/ Nominatim</a:t>
            </a:r>
            <a:endParaRPr lang="en-GB" u="sng" dirty="0">
              <a:hlinkClick r:id="rId2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45050" y="1531796"/>
            <a:ext cx="3886200" cy="2749833"/>
          </a:xfrm>
        </p:spPr>
      </p:pic>
    </p:spTree>
    <p:extLst>
      <p:ext uri="{BB962C8B-B14F-4D97-AF65-F5344CB8AC3E}">
        <p14:creationId xmlns:p14="http://schemas.microsoft.com/office/powerpoint/2010/main" val="210205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API in JSON</a:t>
            </a:r>
          </a:p>
          <a:p>
            <a:r>
              <a:rPr lang="en-US" dirty="0" smtClean="0"/>
              <a:t>Routing (osm.org + debugging)</a:t>
            </a:r>
          </a:p>
          <a:p>
            <a:r>
              <a:rPr lang="en-US" dirty="0" smtClean="0"/>
              <a:t>Additional horizontal scaling of API reads</a:t>
            </a:r>
          </a:p>
          <a:p>
            <a:r>
              <a:rPr lang="en-US" dirty="0" smtClean="0"/>
              <a:t>Additional tile caching in Americas + Asia</a:t>
            </a:r>
          </a:p>
          <a:p>
            <a:r>
              <a:rPr lang="en-US" dirty="0" smtClean="0"/>
              <a:t>Scaling with growth curve</a:t>
            </a:r>
          </a:p>
          <a:p>
            <a:pPr lvl="1"/>
            <a:r>
              <a:rPr lang="en-US" dirty="0" smtClean="0"/>
              <a:t>&gt;40% year on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81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Proactive</a:t>
            </a:r>
          </a:p>
          <a:p>
            <a:pPr lvl="1"/>
            <a:r>
              <a:rPr lang="en-US" u="sng" dirty="0" smtClean="0"/>
              <a:t>http://munin.osm.org</a:t>
            </a:r>
            <a:r>
              <a:rPr lang="en-US" dirty="0" smtClean="0"/>
              <a:t> with alerts to </a:t>
            </a:r>
            <a:r>
              <a:rPr lang="en-US" dirty="0" err="1" smtClean="0"/>
              <a:t>sysadmin</a:t>
            </a:r>
            <a:r>
              <a:rPr lang="en-US" dirty="0" smtClean="0"/>
              <a:t> team</a:t>
            </a:r>
          </a:p>
          <a:p>
            <a:pPr lvl="2"/>
            <a:r>
              <a:rPr lang="en-US" dirty="0" smtClean="0"/>
              <a:t>Long-term planning and growth</a:t>
            </a:r>
          </a:p>
          <a:p>
            <a:r>
              <a:rPr lang="en-US" dirty="0" smtClean="0"/>
              <a:t>Reactive</a:t>
            </a:r>
          </a:p>
          <a:p>
            <a:pPr lvl="1"/>
            <a:r>
              <a:rPr lang="en-US" dirty="0" err="1" smtClean="0"/>
              <a:t>Pingdom</a:t>
            </a:r>
            <a:r>
              <a:rPr lang="en-US" dirty="0" smtClean="0"/>
              <a:t> (</a:t>
            </a:r>
            <a:r>
              <a:rPr lang="en-US" dirty="0" err="1" smtClean="0"/>
              <a:t>sms</a:t>
            </a:r>
            <a:r>
              <a:rPr lang="en-US" dirty="0" smtClean="0"/>
              <a:t> + email alerts)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75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Contact/Credits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Paul Norman: </a:t>
            </a:r>
            <a:r>
              <a:rPr lang="en-US" dirty="0" smtClean="0">
                <a:hlinkClick r:id="rId3"/>
              </a:rPr>
              <a:t>penorman@mac.com</a:t>
            </a:r>
            <a:endParaRPr lang="en-US" dirty="0" smtClean="0"/>
          </a:p>
          <a:p>
            <a:r>
              <a:rPr lang="en-US" dirty="0" smtClean="0"/>
              <a:t>604-779-2432</a:t>
            </a:r>
          </a:p>
          <a:p>
            <a:r>
              <a:rPr lang="en-US" dirty="0" smtClean="0"/>
              <a:t>osm.org/user/</a:t>
            </a:r>
            <a:r>
              <a:rPr lang="en-US" dirty="0" err="1" smtClean="0"/>
              <a:t>pnorman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Background by Stamen Design, CC BY 3.0, contains information from OpenStreetMap, ODbL </a:t>
            </a:r>
            <a:r>
              <a:rPr lang="en-US" dirty="0" smtClean="0"/>
              <a:t>1.0</a:t>
            </a:r>
          </a:p>
          <a:p>
            <a:r>
              <a:rPr lang="en-US" u="sng" dirty="0" smtClean="0"/>
              <a:t>http://donate.osm.org/</a:t>
            </a:r>
            <a:endParaRPr lang="en-US" u="sng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9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openstreetmap-</a:t>
            </a:r>
            <a:r>
              <a:rPr lang="en-US" dirty="0" err="1" smtClean="0"/>
              <a:t>carto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Default map rendering on openstreetmap.org</a:t>
            </a:r>
          </a:p>
          <a:p>
            <a:r>
              <a:rPr lang="en-US" dirty="0" smtClean="0"/>
              <a:t>Written in </a:t>
            </a:r>
            <a:r>
              <a:rPr lang="en-US" dirty="0" err="1" smtClean="0"/>
              <a:t>CartoCSS</a:t>
            </a:r>
            <a:r>
              <a:rPr lang="en-US" dirty="0" smtClean="0"/>
              <a:t>, a CSS like language for styling maps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19" y="1192213"/>
            <a:ext cx="3666261" cy="3429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2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3100" dirty="0" smtClean="0"/>
              <a:t>osm2pgsql: Most common software for converting OSM data to a rendering database</a:t>
            </a:r>
          </a:p>
          <a:p>
            <a:r>
              <a:rPr lang="en-US" sz="3100" dirty="0" smtClean="0"/>
              <a:t>cgimap: Key part of the API used to retrieve map data for editing</a:t>
            </a:r>
          </a:p>
          <a:p>
            <a:r>
              <a:rPr lang="en-US" sz="3100" dirty="0" smtClean="0"/>
              <a:t>ogr2osm: Software for converting </a:t>
            </a:r>
            <a:r>
              <a:rPr lang="en-US" sz="3100" dirty="0" err="1" smtClean="0"/>
              <a:t>shapefiles</a:t>
            </a:r>
            <a:r>
              <a:rPr lang="en-US" sz="3100" dirty="0" smtClean="0"/>
              <a:t>, KML, </a:t>
            </a:r>
            <a:r>
              <a:rPr lang="en-US" sz="3100" dirty="0" err="1" smtClean="0"/>
              <a:t>geodatabases</a:t>
            </a:r>
            <a:r>
              <a:rPr lang="en-US" sz="3100" dirty="0" smtClean="0"/>
              <a:t>, </a:t>
            </a:r>
            <a:r>
              <a:rPr lang="en-US" sz="3100" dirty="0" err="1" smtClean="0"/>
              <a:t>geojson</a:t>
            </a:r>
            <a:r>
              <a:rPr lang="en-US" sz="3100" dirty="0" smtClean="0"/>
              <a:t>, </a:t>
            </a:r>
            <a:r>
              <a:rPr lang="en-US" sz="3100" dirty="0" err="1" smtClean="0"/>
              <a:t>etc</a:t>
            </a:r>
            <a:r>
              <a:rPr lang="en-US" sz="3100" dirty="0" smtClean="0"/>
              <a:t> to .osm format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123859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Working Groups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Data Working Group: Handles vandalism and editing disputes</a:t>
            </a:r>
          </a:p>
          <a:p>
            <a:r>
              <a:rPr lang="en-US" dirty="0"/>
              <a:t>Licensing Working </a:t>
            </a:r>
            <a:r>
              <a:rPr lang="en-US" dirty="0" smtClean="0"/>
              <a:t>Group: Licensing matters relating to using and creating OSM geodata as well as general legal matters</a:t>
            </a:r>
          </a:p>
          <a:p>
            <a:r>
              <a:rPr lang="en-US" dirty="0" smtClean="0"/>
              <a:t>Engineering Working Group: Creating and maintaining resources to lower the barrier to starting developing for OSM or with OSM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52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533400" cy="285750"/>
          </a:xfrm>
        </p:spPr>
        <p:txBody>
          <a:bodyPr>
            <a:normAutofit lnSpcReduction="10000"/>
          </a:bodyPr>
          <a:lstStyle/>
          <a:p>
            <a:fld id="{F38DF745-7D3F-47F4-83A3-874385CFAA6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9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533400" cy="285750"/>
          </a:xfrm>
        </p:spPr>
        <p:txBody>
          <a:bodyPr>
            <a:normAutofit lnSpcReduction="10000"/>
          </a:bodyPr>
          <a:lstStyle/>
          <a:p>
            <a:fld id="{F38DF745-7D3F-47F4-83A3-874385CFAA6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63917" y="438150"/>
            <a:ext cx="8275320" cy="4705350"/>
          </a:xfrm>
          <a:prstGeom prst="rect">
            <a:avLst/>
          </a:prstGeom>
          <a:noFill/>
          <a:ln w="3175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533400" cy="285750"/>
          </a:xfrm>
        </p:spPr>
        <p:txBody>
          <a:bodyPr>
            <a:normAutofit lnSpcReduction="10000"/>
          </a:bodyPr>
          <a:lstStyle/>
          <a:p>
            <a:fld id="{F38DF745-7D3F-47F4-83A3-874385CFAA6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001000" y="666750"/>
            <a:ext cx="1066800" cy="2209800"/>
          </a:xfrm>
          <a:prstGeom prst="rect">
            <a:avLst/>
          </a:prstGeom>
          <a:noFill/>
          <a:ln w="3175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9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30175</TotalTime>
  <Words>1004</Words>
  <Application>Microsoft Office PowerPoint</Application>
  <PresentationFormat>On-screen Show (16:9)</PresentationFormat>
  <Paragraphs>242</Paragraphs>
  <Slides>36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Median</vt:lpstr>
      <vt:lpstr>OpenStreetMap</vt:lpstr>
      <vt:lpstr>What is OpenStreetMap</vt:lpstr>
      <vt:lpstr>How do I fit in?</vt:lpstr>
      <vt:lpstr>openstreetmap-carto</vt:lpstr>
      <vt:lpstr>Others</vt:lpstr>
      <vt:lpstr>Working Groups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Editing workflow</vt:lpstr>
      <vt:lpstr>Editing workflow</vt:lpstr>
      <vt:lpstr>Editing workflow</vt:lpstr>
      <vt:lpstr>A technical challenge: Load</vt:lpstr>
      <vt:lpstr>A technical challenge: Constraints</vt:lpstr>
      <vt:lpstr>Excellent uptime</vt:lpstr>
      <vt:lpstr>Core services: Primary</vt:lpstr>
      <vt:lpstr>Core Services: Secondary</vt:lpstr>
      <vt:lpstr>Services: Tertiary</vt:lpstr>
      <vt:lpstr>Servers!</vt:lpstr>
      <vt:lpstr>osm.org (www)</vt:lpstr>
      <vt:lpstr>osm.org (www+api)</vt:lpstr>
      <vt:lpstr>osm.org database</vt:lpstr>
      <vt:lpstr>Data export</vt:lpstr>
      <vt:lpstr>Tile Rendering</vt:lpstr>
      <vt:lpstr>Tile CDN</vt:lpstr>
      <vt:lpstr>Nominatim (Search)</vt:lpstr>
      <vt:lpstr>Future Plans</vt:lpstr>
      <vt:lpstr>Monitoring</vt:lpstr>
      <vt:lpstr>Contact/Credits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Norman</dc:creator>
  <cp:lastModifiedBy>Paul Norman</cp:lastModifiedBy>
  <cp:revision>208</cp:revision>
  <cp:lastPrinted>2013-02-19T08:54:07Z</cp:lastPrinted>
  <dcterms:created xsi:type="dcterms:W3CDTF">2012-09-15T01:57:36Z</dcterms:created>
  <dcterms:modified xsi:type="dcterms:W3CDTF">2013-10-09T22:40:47Z</dcterms:modified>
</cp:coreProperties>
</file>